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7" r:id="rId2"/>
    <p:sldId id="258" r:id="rId3"/>
    <p:sldId id="259" r:id="rId4"/>
    <p:sldId id="265" r:id="rId5"/>
    <p:sldId id="260" r:id="rId6"/>
    <p:sldId id="261" r:id="rId7"/>
    <p:sldId id="264" r:id="rId8"/>
    <p:sldId id="266" r:id="rId9"/>
    <p:sldId id="267" r:id="rId10"/>
    <p:sldId id="273" r:id="rId11"/>
    <p:sldId id="268" r:id="rId12"/>
    <p:sldId id="269" r:id="rId13"/>
    <p:sldId id="270" r:id="rId14"/>
    <p:sldId id="271" r:id="rId15"/>
    <p:sldId id="272"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84580" autoAdjust="0"/>
  </p:normalViewPr>
  <p:slideViewPr>
    <p:cSldViewPr snapToGrid="0">
      <p:cViewPr varScale="1">
        <p:scale>
          <a:sx n="81" d="100"/>
          <a:sy n="81" d="100"/>
        </p:scale>
        <p:origin x="-72" y="-26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CFE0EF-FB8F-4C50-BF7E-890F1A4D6796}" type="datetimeFigureOut">
              <a:rPr lang="en-US" smtClean="0"/>
              <a:pPr/>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FCF52-634A-4414-9692-1B91676CCB2E}" type="slidenum">
              <a:rPr lang="en-US" smtClean="0"/>
              <a:pPr/>
              <a:t>‹#›</a:t>
            </a:fld>
            <a:endParaRPr lang="en-US"/>
          </a:p>
        </p:txBody>
      </p:sp>
    </p:spTree>
    <p:extLst>
      <p:ext uri="{BB962C8B-B14F-4D97-AF65-F5344CB8AC3E}">
        <p14:creationId xmlns:p14="http://schemas.microsoft.com/office/powerpoint/2010/main" xmlns="" val="2358379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CFE0EF-FB8F-4C50-BF7E-890F1A4D6796}" type="datetimeFigureOut">
              <a:rPr lang="en-US" smtClean="0"/>
              <a:pPr/>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FCF52-634A-4414-9692-1B91676CCB2E}" type="slidenum">
              <a:rPr lang="en-US" smtClean="0"/>
              <a:pPr/>
              <a:t>‹#›</a:t>
            </a:fld>
            <a:endParaRPr lang="en-US"/>
          </a:p>
        </p:txBody>
      </p:sp>
    </p:spTree>
    <p:extLst>
      <p:ext uri="{BB962C8B-B14F-4D97-AF65-F5344CB8AC3E}">
        <p14:creationId xmlns:p14="http://schemas.microsoft.com/office/powerpoint/2010/main" xmlns="" val="4194469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7CFE0EF-FB8F-4C50-BF7E-890F1A4D6796}" type="datetimeFigureOut">
              <a:rPr lang="en-US" smtClean="0"/>
              <a:pPr/>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FCF52-634A-4414-9692-1B91676CCB2E}" type="slidenum">
              <a:rPr lang="en-US" smtClean="0"/>
              <a:pPr/>
              <a:t>‹#›</a:t>
            </a:fld>
            <a:endParaRPr lang="en-US"/>
          </a:p>
        </p:txBody>
      </p:sp>
    </p:spTree>
    <p:extLst>
      <p:ext uri="{BB962C8B-B14F-4D97-AF65-F5344CB8AC3E}">
        <p14:creationId xmlns:p14="http://schemas.microsoft.com/office/powerpoint/2010/main" xmlns="" val="2261126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7CFE0EF-FB8F-4C50-BF7E-890F1A4D6796}" type="datetimeFigureOut">
              <a:rPr lang="en-US" smtClean="0"/>
              <a:pPr/>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FCF52-634A-4414-9692-1B91676CCB2E}"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2509855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CFE0EF-FB8F-4C50-BF7E-890F1A4D6796}" type="datetimeFigureOut">
              <a:rPr lang="en-US" smtClean="0"/>
              <a:pPr/>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FCF52-634A-4414-9692-1B91676CCB2E}" type="slidenum">
              <a:rPr lang="en-US" smtClean="0"/>
              <a:pPr/>
              <a:t>‹#›</a:t>
            </a:fld>
            <a:endParaRPr lang="en-US"/>
          </a:p>
        </p:txBody>
      </p:sp>
    </p:spTree>
    <p:extLst>
      <p:ext uri="{BB962C8B-B14F-4D97-AF65-F5344CB8AC3E}">
        <p14:creationId xmlns:p14="http://schemas.microsoft.com/office/powerpoint/2010/main" xmlns="" val="4214705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7CFE0EF-FB8F-4C50-BF7E-890F1A4D6796}" type="datetimeFigureOut">
              <a:rPr lang="en-US" smtClean="0"/>
              <a:pPr/>
              <a:t>4/26/2021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FCF52-634A-4414-9692-1B91676CCB2E}" type="slidenum">
              <a:rPr lang="en-US" smtClean="0"/>
              <a:pPr/>
              <a:t>‹#›</a:t>
            </a:fld>
            <a:endParaRPr lang="en-US"/>
          </a:p>
        </p:txBody>
      </p:sp>
    </p:spTree>
    <p:extLst>
      <p:ext uri="{BB962C8B-B14F-4D97-AF65-F5344CB8AC3E}">
        <p14:creationId xmlns:p14="http://schemas.microsoft.com/office/powerpoint/2010/main" xmlns="" val="3678554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7CFE0EF-FB8F-4C50-BF7E-890F1A4D6796}" type="datetimeFigureOut">
              <a:rPr lang="en-US" smtClean="0"/>
              <a:pPr/>
              <a:t>4/26/2021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FCF52-634A-4414-9692-1B91676CCB2E}" type="slidenum">
              <a:rPr lang="en-US" smtClean="0"/>
              <a:pPr/>
              <a:t>‹#›</a:t>
            </a:fld>
            <a:endParaRPr lang="en-US"/>
          </a:p>
        </p:txBody>
      </p:sp>
    </p:spTree>
    <p:extLst>
      <p:ext uri="{BB962C8B-B14F-4D97-AF65-F5344CB8AC3E}">
        <p14:creationId xmlns:p14="http://schemas.microsoft.com/office/powerpoint/2010/main" xmlns="" val="4112352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CFE0EF-FB8F-4C50-BF7E-890F1A4D6796}" type="datetimeFigureOut">
              <a:rPr lang="en-US" smtClean="0"/>
              <a:pPr/>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FCF52-634A-4414-9692-1B91676CCB2E}" type="slidenum">
              <a:rPr lang="en-US" smtClean="0"/>
              <a:pPr/>
              <a:t>‹#›</a:t>
            </a:fld>
            <a:endParaRPr lang="en-US"/>
          </a:p>
        </p:txBody>
      </p:sp>
    </p:spTree>
    <p:extLst>
      <p:ext uri="{BB962C8B-B14F-4D97-AF65-F5344CB8AC3E}">
        <p14:creationId xmlns:p14="http://schemas.microsoft.com/office/powerpoint/2010/main" xmlns="" val="4070105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CFE0EF-FB8F-4C50-BF7E-890F1A4D6796}" type="datetimeFigureOut">
              <a:rPr lang="en-US" smtClean="0"/>
              <a:pPr/>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FCF52-634A-4414-9692-1B91676CCB2E}" type="slidenum">
              <a:rPr lang="en-US" smtClean="0"/>
              <a:pPr/>
              <a:t>‹#›</a:t>
            </a:fld>
            <a:endParaRPr lang="en-US"/>
          </a:p>
        </p:txBody>
      </p:sp>
    </p:spTree>
    <p:extLst>
      <p:ext uri="{BB962C8B-B14F-4D97-AF65-F5344CB8AC3E}">
        <p14:creationId xmlns:p14="http://schemas.microsoft.com/office/powerpoint/2010/main" xmlns="" val="1328968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7CFE0EF-FB8F-4C50-BF7E-890F1A4D6796}" type="datetimeFigureOut">
              <a:rPr lang="en-US" smtClean="0"/>
              <a:pPr/>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FCF52-634A-4414-9692-1B91676CCB2E}" type="slidenum">
              <a:rPr lang="en-US" smtClean="0"/>
              <a:pPr/>
              <a:t>‹#›</a:t>
            </a:fld>
            <a:endParaRPr lang="en-US"/>
          </a:p>
        </p:txBody>
      </p:sp>
    </p:spTree>
    <p:extLst>
      <p:ext uri="{BB962C8B-B14F-4D97-AF65-F5344CB8AC3E}">
        <p14:creationId xmlns:p14="http://schemas.microsoft.com/office/powerpoint/2010/main" xmlns="" val="3432648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CFE0EF-FB8F-4C50-BF7E-890F1A4D6796}" type="datetimeFigureOut">
              <a:rPr lang="en-US" smtClean="0"/>
              <a:pPr/>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FCF52-634A-4414-9692-1B91676CCB2E}" type="slidenum">
              <a:rPr lang="en-US" smtClean="0"/>
              <a:pPr/>
              <a:t>‹#›</a:t>
            </a:fld>
            <a:endParaRPr lang="en-US"/>
          </a:p>
        </p:txBody>
      </p:sp>
    </p:spTree>
    <p:extLst>
      <p:ext uri="{BB962C8B-B14F-4D97-AF65-F5344CB8AC3E}">
        <p14:creationId xmlns:p14="http://schemas.microsoft.com/office/powerpoint/2010/main" xmlns="" val="179365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CFE0EF-FB8F-4C50-BF7E-890F1A4D6796}" type="datetimeFigureOut">
              <a:rPr lang="en-US" smtClean="0"/>
              <a:pPr/>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FCF52-634A-4414-9692-1B91676CCB2E}" type="slidenum">
              <a:rPr lang="en-US" smtClean="0"/>
              <a:pPr/>
              <a:t>‹#›</a:t>
            </a:fld>
            <a:endParaRPr lang="en-US"/>
          </a:p>
        </p:txBody>
      </p:sp>
    </p:spTree>
    <p:extLst>
      <p:ext uri="{BB962C8B-B14F-4D97-AF65-F5344CB8AC3E}">
        <p14:creationId xmlns:p14="http://schemas.microsoft.com/office/powerpoint/2010/main" xmlns="" val="2903026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CFE0EF-FB8F-4C50-BF7E-890F1A4D6796}" type="datetimeFigureOut">
              <a:rPr lang="en-US" smtClean="0"/>
              <a:pPr/>
              <a:t>4/26/2021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2FCF52-634A-4414-9692-1B91676CCB2E}" type="slidenum">
              <a:rPr lang="en-US" smtClean="0"/>
              <a:pPr/>
              <a:t>‹#›</a:t>
            </a:fld>
            <a:endParaRPr lang="en-US"/>
          </a:p>
        </p:txBody>
      </p:sp>
    </p:spTree>
    <p:extLst>
      <p:ext uri="{BB962C8B-B14F-4D97-AF65-F5344CB8AC3E}">
        <p14:creationId xmlns:p14="http://schemas.microsoft.com/office/powerpoint/2010/main" xmlns="" val="1540104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7CFE0EF-FB8F-4C50-BF7E-890F1A4D6796}" type="datetimeFigureOut">
              <a:rPr lang="en-US" smtClean="0"/>
              <a:pPr/>
              <a:t>4/26/2021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72FCF52-634A-4414-9692-1B91676CCB2E}" type="slidenum">
              <a:rPr lang="en-US" smtClean="0"/>
              <a:pPr/>
              <a:t>‹#›</a:t>
            </a:fld>
            <a:endParaRPr lang="en-US"/>
          </a:p>
        </p:txBody>
      </p:sp>
    </p:spTree>
    <p:extLst>
      <p:ext uri="{BB962C8B-B14F-4D97-AF65-F5344CB8AC3E}">
        <p14:creationId xmlns:p14="http://schemas.microsoft.com/office/powerpoint/2010/main" xmlns="" val="3181713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7CFE0EF-FB8F-4C50-BF7E-890F1A4D6796}" type="datetimeFigureOut">
              <a:rPr lang="en-US" smtClean="0"/>
              <a:pPr/>
              <a:t>4/26/2021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72FCF52-634A-4414-9692-1B91676CCB2E}" type="slidenum">
              <a:rPr lang="en-US" smtClean="0"/>
              <a:pPr/>
              <a:t>‹#›</a:t>
            </a:fld>
            <a:endParaRPr lang="en-US"/>
          </a:p>
        </p:txBody>
      </p:sp>
    </p:spTree>
    <p:extLst>
      <p:ext uri="{BB962C8B-B14F-4D97-AF65-F5344CB8AC3E}">
        <p14:creationId xmlns:p14="http://schemas.microsoft.com/office/powerpoint/2010/main" xmlns="" val="667335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7CFE0EF-FB8F-4C50-BF7E-890F1A4D6796}" type="datetimeFigureOut">
              <a:rPr lang="en-US" smtClean="0"/>
              <a:pPr/>
              <a:t>4/26/2021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72FCF52-634A-4414-9692-1B91676CCB2E}" type="slidenum">
              <a:rPr lang="en-US" smtClean="0"/>
              <a:pPr/>
              <a:t>‹#›</a:t>
            </a:fld>
            <a:endParaRPr lang="en-US"/>
          </a:p>
        </p:txBody>
      </p:sp>
    </p:spTree>
    <p:extLst>
      <p:ext uri="{BB962C8B-B14F-4D97-AF65-F5344CB8AC3E}">
        <p14:creationId xmlns:p14="http://schemas.microsoft.com/office/powerpoint/2010/main" xmlns="" val="3544491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CFE0EF-FB8F-4C50-BF7E-890F1A4D6796}" type="datetimeFigureOut">
              <a:rPr lang="en-US" smtClean="0"/>
              <a:pPr/>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FCF52-634A-4414-9692-1B91676CCB2E}" type="slidenum">
              <a:rPr lang="en-US" smtClean="0"/>
              <a:pPr/>
              <a:t>‹#›</a:t>
            </a:fld>
            <a:endParaRPr lang="en-US"/>
          </a:p>
        </p:txBody>
      </p:sp>
    </p:spTree>
    <p:extLst>
      <p:ext uri="{BB962C8B-B14F-4D97-AF65-F5344CB8AC3E}">
        <p14:creationId xmlns:p14="http://schemas.microsoft.com/office/powerpoint/2010/main" xmlns="" val="1710685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7CFE0EF-FB8F-4C50-BF7E-890F1A4D6796}" type="datetimeFigureOut">
              <a:rPr lang="en-US" smtClean="0"/>
              <a:pPr/>
              <a:t>4/26/2021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72FCF52-634A-4414-9692-1B91676CCB2E}" type="slidenum">
              <a:rPr lang="en-US" smtClean="0"/>
              <a:pPr/>
              <a:t>‹#›</a:t>
            </a:fld>
            <a:endParaRPr lang="en-US"/>
          </a:p>
        </p:txBody>
      </p:sp>
    </p:spTree>
    <p:extLst>
      <p:ext uri="{BB962C8B-B14F-4D97-AF65-F5344CB8AC3E}">
        <p14:creationId xmlns:p14="http://schemas.microsoft.com/office/powerpoint/2010/main" xmlns="" val="2429547631"/>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263" y="1285335"/>
            <a:ext cx="9944589" cy="4891178"/>
          </a:xfrm>
        </p:spPr>
        <p:txBody>
          <a:bodyPr>
            <a:normAutofit fontScale="90000"/>
          </a:bodyPr>
          <a:lstStyle/>
          <a:p>
            <a:r>
              <a:rPr lang="sr-Cyrl-RS" b="1" dirty="0"/>
              <a:t>  ДИДАКТИЧКО СРЕДСТВО           „ЗНАЦИ,ОЗНАКЕ,СИМБОЛИ...“</a:t>
            </a:r>
            <a:r>
              <a:rPr lang="sr-Cyrl-RS" dirty="0"/>
              <a:t/>
            </a:r>
            <a:br>
              <a:rPr lang="sr-Cyrl-RS" dirty="0"/>
            </a:br>
            <a:r>
              <a:rPr lang="sr-Cyrl-RS" dirty="0"/>
              <a:t/>
            </a:r>
            <a:br>
              <a:rPr lang="sr-Cyrl-RS" dirty="0"/>
            </a:br>
            <a:r>
              <a:rPr lang="sr-Cyrl-RS" dirty="0"/>
              <a:t/>
            </a:r>
            <a:br>
              <a:rPr lang="sr-Cyrl-RS" dirty="0"/>
            </a:br>
            <a:r>
              <a:rPr lang="sr-Cyrl-RS" dirty="0"/>
              <a:t/>
            </a:r>
            <a:br>
              <a:rPr lang="sr-Cyrl-RS" dirty="0"/>
            </a:br>
            <a:r>
              <a:rPr lang="sr-Cyrl-RS" dirty="0"/>
              <a:t/>
            </a:r>
            <a:br>
              <a:rPr lang="sr-Cyrl-RS" dirty="0"/>
            </a:br>
            <a:r>
              <a:rPr lang="sr-Cyrl-RS" dirty="0"/>
              <a:t/>
            </a:r>
            <a:br>
              <a:rPr lang="sr-Cyrl-RS" dirty="0"/>
            </a:br>
            <a:r>
              <a:rPr lang="sr-Cyrl-RS" dirty="0"/>
              <a:t>                               Биљана Николић Биба</a:t>
            </a:r>
            <a:endParaRPr lang="en-US" dirty="0"/>
          </a:p>
        </p:txBody>
      </p:sp>
    </p:spTree>
    <p:extLst>
      <p:ext uri="{BB962C8B-B14F-4D97-AF65-F5344CB8AC3E}">
        <p14:creationId xmlns:p14="http://schemas.microsoft.com/office/powerpoint/2010/main" xmlns="" val="4115766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65760"/>
            <a:ext cx="10515600" cy="2852928"/>
          </a:xfrm>
        </p:spPr>
        <p:txBody>
          <a:bodyPr>
            <a:normAutofit fontScale="90000"/>
          </a:bodyPr>
          <a:lstStyle/>
          <a:p>
            <a:r>
              <a:rPr lang="sr-Cyrl-RS" sz="4000" b="1" dirty="0"/>
              <a:t>Примена дидактичког средства</a:t>
            </a:r>
            <a:r>
              <a:rPr lang="sr-Cyrl-RS" sz="3600" b="1" dirty="0"/>
              <a:t/>
            </a:r>
            <a:br>
              <a:rPr lang="sr-Cyrl-RS" sz="3600" b="1" dirty="0"/>
            </a:br>
            <a:r>
              <a:rPr lang="sr-Cyrl-RS" sz="3600" b="1" dirty="0"/>
              <a:t/>
            </a:r>
            <a:br>
              <a:rPr lang="sr-Cyrl-RS" sz="3600" b="1" dirty="0"/>
            </a:br>
            <a:r>
              <a:rPr lang="sr-Cyrl-RS" sz="3600" dirty="0"/>
              <a:t>Након што смо разгледали картице деца су почела да истражују игра је могла да почне....</a:t>
            </a:r>
            <a:br>
              <a:rPr lang="sr-Cyrl-RS" sz="3600" dirty="0"/>
            </a:br>
            <a:r>
              <a:rPr lang="sr-Cyrl-RS" sz="3600" dirty="0"/>
              <a:t/>
            </a:r>
            <a:br>
              <a:rPr lang="sr-Cyrl-RS" sz="3600" dirty="0"/>
            </a:br>
            <a:endParaRPr lang="en-US" sz="360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1000" y="2571750"/>
            <a:ext cx="5715000" cy="428625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32449" y="2571750"/>
            <a:ext cx="4834127" cy="4242816"/>
          </a:xfrm>
          <a:prstGeom prst="rect">
            <a:avLst/>
          </a:prstGeom>
        </p:spPr>
      </p:pic>
    </p:spTree>
    <p:extLst>
      <p:ext uri="{BB962C8B-B14F-4D97-AF65-F5344CB8AC3E}">
        <p14:creationId xmlns:p14="http://schemas.microsoft.com/office/powerpoint/2010/main" xmlns="" val="3539744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err="1"/>
              <a:t>Прв</a:t>
            </a:r>
            <a:r>
              <a:rPr lang="sr-Cyrl-RS" sz="3600" dirty="0"/>
              <a:t>и</a:t>
            </a:r>
            <a:r>
              <a:rPr lang="en-US" sz="3600" dirty="0"/>
              <a:t> и </a:t>
            </a:r>
            <a:r>
              <a:rPr lang="en-US" sz="3600" dirty="0" err="1"/>
              <a:t>најједноставниј</a:t>
            </a:r>
            <a:r>
              <a:rPr lang="sr-Cyrl-RS" sz="3600" dirty="0"/>
              <a:t>и</a:t>
            </a:r>
            <a:r>
              <a:rPr lang="en-US" sz="3600" dirty="0"/>
              <a:t> </a:t>
            </a:r>
            <a:r>
              <a:rPr lang="sr-Cyrl-RS" sz="3600" dirty="0"/>
              <a:t>задатак</a:t>
            </a:r>
            <a:r>
              <a:rPr lang="en-US" sz="3600" dirty="0"/>
              <a:t> </a:t>
            </a:r>
            <a:r>
              <a:rPr lang="en-US" sz="3600" dirty="0" err="1"/>
              <a:t>је</a:t>
            </a:r>
            <a:r>
              <a:rPr lang="en-US" sz="3600" dirty="0"/>
              <a:t> </a:t>
            </a:r>
            <a:r>
              <a:rPr lang="en-US" sz="3600" dirty="0" err="1"/>
              <a:t>да</a:t>
            </a:r>
            <a:r>
              <a:rPr lang="en-US" sz="3600" dirty="0"/>
              <a:t> </a:t>
            </a:r>
            <a:r>
              <a:rPr lang="en-US" sz="3600" dirty="0" err="1"/>
              <a:t>дете</a:t>
            </a:r>
            <a:r>
              <a:rPr lang="en-US" sz="3600" dirty="0"/>
              <a:t> </a:t>
            </a:r>
            <a:r>
              <a:rPr lang="en-US" sz="3600" dirty="0" err="1"/>
              <a:t>извуче</a:t>
            </a:r>
            <a:r>
              <a:rPr lang="en-US" sz="3600" dirty="0"/>
              <a:t> </a:t>
            </a:r>
            <a:r>
              <a:rPr lang="en-US" sz="3600" dirty="0" err="1"/>
              <a:t>картицу</a:t>
            </a:r>
            <a:r>
              <a:rPr lang="en-US" sz="3600" dirty="0"/>
              <a:t> и </a:t>
            </a:r>
            <a:r>
              <a:rPr lang="en-US" sz="3600" dirty="0" err="1"/>
              <a:t>каже</a:t>
            </a:r>
            <a:r>
              <a:rPr lang="en-US" sz="3600" dirty="0"/>
              <a:t> </a:t>
            </a:r>
            <a:r>
              <a:rPr lang="en-US" sz="3600" dirty="0" err="1"/>
              <a:t>шта</a:t>
            </a:r>
            <a:r>
              <a:rPr lang="en-US" sz="3600" dirty="0"/>
              <a:t> </a:t>
            </a:r>
            <a:r>
              <a:rPr lang="en-US" sz="3600" dirty="0" err="1"/>
              <a:t>она</a:t>
            </a:r>
            <a:r>
              <a:rPr lang="en-US" sz="3600" dirty="0"/>
              <a:t> </a:t>
            </a:r>
            <a:r>
              <a:rPr lang="en-US" sz="3600" dirty="0" err="1"/>
              <a:t>значи</a:t>
            </a:r>
            <a:r>
              <a:rPr lang="en-US" sz="3600" dirty="0"/>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88880" y="2121409"/>
            <a:ext cx="4951562" cy="4626864"/>
          </a:xfrm>
          <a:prstGeom prst="rect">
            <a:avLst/>
          </a:prstGeom>
        </p:spPr>
      </p:pic>
    </p:spTree>
    <p:extLst>
      <p:ext uri="{BB962C8B-B14F-4D97-AF65-F5344CB8AC3E}">
        <p14:creationId xmlns:p14="http://schemas.microsoft.com/office/powerpoint/2010/main" xmlns="" val="1254931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4287"/>
            <a:ext cx="10515600" cy="1466401"/>
          </a:xfrm>
        </p:spPr>
        <p:txBody>
          <a:bodyPr>
            <a:noAutofit/>
          </a:bodyPr>
          <a:lstStyle/>
          <a:p>
            <a:r>
              <a:rPr lang="en-US" sz="3200" dirty="0" err="1"/>
              <a:t>Следећ</a:t>
            </a:r>
            <a:r>
              <a:rPr lang="sr-Cyrl-RS" sz="3200" dirty="0"/>
              <a:t>и</a:t>
            </a:r>
            <a:r>
              <a:rPr lang="en-US" sz="3200" dirty="0"/>
              <a:t> </a:t>
            </a:r>
            <a:r>
              <a:rPr lang="en-US" sz="3200" dirty="0" err="1"/>
              <a:t>мало</a:t>
            </a:r>
            <a:r>
              <a:rPr lang="en-US" sz="3200" dirty="0"/>
              <a:t> </a:t>
            </a:r>
            <a:r>
              <a:rPr lang="en-US" sz="3200" dirty="0" err="1"/>
              <a:t>сложениј</a:t>
            </a:r>
            <a:r>
              <a:rPr lang="sr-Cyrl-RS" sz="3200" dirty="0"/>
              <a:t>и</a:t>
            </a:r>
            <a:r>
              <a:rPr lang="en-US" sz="3200" dirty="0"/>
              <a:t> </a:t>
            </a:r>
            <a:r>
              <a:rPr lang="en-US" sz="3200" dirty="0" err="1"/>
              <a:t>је</a:t>
            </a:r>
            <a:r>
              <a:rPr lang="en-US" sz="3200" dirty="0"/>
              <a:t> </a:t>
            </a:r>
            <a:r>
              <a:rPr lang="en-US" sz="3200" dirty="0" err="1"/>
              <a:t>да</a:t>
            </a:r>
            <a:r>
              <a:rPr lang="en-US" sz="3200" dirty="0"/>
              <a:t> </a:t>
            </a:r>
            <a:r>
              <a:rPr lang="en-US" sz="3200" dirty="0" err="1"/>
              <a:t>дете</a:t>
            </a:r>
            <a:r>
              <a:rPr lang="en-US" sz="3200" dirty="0"/>
              <a:t> </a:t>
            </a:r>
            <a:r>
              <a:rPr lang="en-US" sz="3200" dirty="0" err="1"/>
              <a:t>разгледа</a:t>
            </a:r>
            <a:r>
              <a:rPr lang="en-US" sz="3200" dirty="0"/>
              <a:t> </a:t>
            </a:r>
            <a:r>
              <a:rPr lang="en-US" sz="3200" dirty="0" err="1"/>
              <a:t>картице</a:t>
            </a:r>
            <a:r>
              <a:rPr lang="en-US" sz="3200" dirty="0"/>
              <a:t> и </a:t>
            </a:r>
            <a:r>
              <a:rPr lang="en-US" sz="3200" dirty="0" err="1"/>
              <a:t>издвоји</a:t>
            </a:r>
            <a:r>
              <a:rPr lang="en-US" sz="3200" dirty="0"/>
              <a:t> </a:t>
            </a:r>
            <a:r>
              <a:rPr lang="en-US" sz="3200" dirty="0" err="1"/>
              <a:t>оне</a:t>
            </a:r>
            <a:r>
              <a:rPr lang="en-US" sz="3200" dirty="0"/>
              <a:t> </a:t>
            </a:r>
            <a:r>
              <a:rPr lang="en-US" sz="3200" dirty="0" err="1"/>
              <a:t>за</a:t>
            </a:r>
            <a:r>
              <a:rPr lang="en-US" sz="3200" dirty="0"/>
              <a:t> </a:t>
            </a:r>
            <a:r>
              <a:rPr lang="en-US" sz="3200" dirty="0" err="1"/>
              <a:t>које</a:t>
            </a:r>
            <a:r>
              <a:rPr lang="en-US" sz="3200" dirty="0"/>
              <a:t> </a:t>
            </a:r>
            <a:r>
              <a:rPr lang="en-US" sz="3200" dirty="0" err="1"/>
              <a:t>мисли</a:t>
            </a:r>
            <a:r>
              <a:rPr lang="en-US" sz="3200" dirty="0"/>
              <a:t> </a:t>
            </a:r>
            <a:r>
              <a:rPr lang="en-US" sz="3200" dirty="0" err="1"/>
              <a:t>да</a:t>
            </a:r>
            <a:r>
              <a:rPr lang="en-US" sz="3200" dirty="0"/>
              <a:t> </a:t>
            </a:r>
            <a:r>
              <a:rPr lang="en-US" sz="3200" dirty="0" err="1"/>
              <a:t>су</a:t>
            </a:r>
            <a:r>
              <a:rPr lang="en-US" sz="3200" dirty="0"/>
              <a:t> </a:t>
            </a:r>
            <a:r>
              <a:rPr lang="en-US" sz="3200" dirty="0" err="1"/>
              <a:t>по</a:t>
            </a:r>
            <a:r>
              <a:rPr lang="en-US" sz="3200" dirty="0"/>
              <a:t> </a:t>
            </a:r>
            <a:r>
              <a:rPr lang="en-US" sz="3200" dirty="0" err="1"/>
              <a:t>неком</a:t>
            </a:r>
            <a:r>
              <a:rPr lang="en-US" sz="3200" dirty="0"/>
              <a:t> </a:t>
            </a:r>
            <a:r>
              <a:rPr lang="en-US" sz="3200" dirty="0" err="1"/>
              <a:t>критеријуму</a:t>
            </a:r>
            <a:r>
              <a:rPr lang="en-US" sz="3200" dirty="0"/>
              <a:t> </a:t>
            </a:r>
            <a:r>
              <a:rPr lang="en-US" sz="3200" dirty="0" err="1"/>
              <a:t>слични.Требало</a:t>
            </a:r>
            <a:r>
              <a:rPr lang="en-US" sz="3200" dirty="0"/>
              <a:t> </a:t>
            </a:r>
            <a:r>
              <a:rPr lang="en-US" sz="3200" dirty="0" err="1"/>
              <a:t>би</a:t>
            </a:r>
            <a:r>
              <a:rPr lang="en-US" sz="3200" dirty="0"/>
              <a:t> и </a:t>
            </a:r>
            <a:r>
              <a:rPr lang="en-US" sz="3200" dirty="0" err="1"/>
              <a:t>да</a:t>
            </a:r>
            <a:r>
              <a:rPr lang="en-US" sz="3200" dirty="0"/>
              <a:t> </a:t>
            </a:r>
            <a:r>
              <a:rPr lang="sr-Cyrl-RS" sz="3200" dirty="0"/>
              <a:t>објасни</a:t>
            </a:r>
            <a:r>
              <a:rPr lang="en-US" sz="3200" dirty="0"/>
              <a:t> </a:t>
            </a:r>
            <a:r>
              <a:rPr lang="en-US" sz="3200" dirty="0" err="1"/>
              <a:t>због</a:t>
            </a:r>
            <a:r>
              <a:rPr lang="en-US" sz="3200" dirty="0"/>
              <a:t> </a:t>
            </a:r>
            <a:r>
              <a:rPr lang="en-US" sz="3200" dirty="0" err="1"/>
              <a:t>чега</a:t>
            </a:r>
            <a:r>
              <a:rPr lang="en-US" sz="3200" dirty="0"/>
              <a:t> </a:t>
            </a:r>
            <a:r>
              <a:rPr lang="en-US" sz="3200" dirty="0" err="1"/>
              <a:t>је</a:t>
            </a:r>
            <a:r>
              <a:rPr lang="en-US" sz="3200" dirty="0"/>
              <a:t> </a:t>
            </a:r>
            <a:r>
              <a:rPr lang="en-US" sz="3200" dirty="0" err="1"/>
              <a:t>издвојило</a:t>
            </a:r>
            <a:r>
              <a:rPr lang="en-US" sz="3200" dirty="0"/>
              <a:t> </a:t>
            </a:r>
            <a:r>
              <a:rPr lang="en-US" sz="3200" dirty="0" err="1"/>
              <a:t>те</a:t>
            </a:r>
            <a:r>
              <a:rPr lang="en-US" sz="3200" dirty="0"/>
              <a:t> </a:t>
            </a:r>
            <a:r>
              <a:rPr lang="en-US" sz="3200" dirty="0" err="1"/>
              <a:t>картице</a:t>
            </a:r>
            <a:r>
              <a:rPr lang="en-US" sz="3200" dirty="0"/>
              <a:t>.</a:t>
            </a:r>
            <a:r>
              <a:rPr lang="en-US" sz="3600" dirty="0"/>
              <a:t/>
            </a:r>
            <a:br>
              <a:rPr lang="en-US" sz="3600" dirty="0"/>
            </a:br>
            <a:endParaRPr lang="en-US" sz="3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20893" y="2337306"/>
            <a:ext cx="3875129" cy="4313659"/>
          </a:xfrm>
          <a:prstGeom prst="rect">
            <a:avLst/>
          </a:prstGeom>
        </p:spPr>
      </p:pic>
    </p:spTree>
    <p:extLst>
      <p:ext uri="{BB962C8B-B14F-4D97-AF65-F5344CB8AC3E}">
        <p14:creationId xmlns:p14="http://schemas.microsoft.com/office/powerpoint/2010/main" xmlns="" val="1951396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902"/>
            <a:ext cx="10515600" cy="1526785"/>
          </a:xfrm>
        </p:spPr>
        <p:txBody>
          <a:bodyPr>
            <a:normAutofit fontScale="90000"/>
          </a:bodyPr>
          <a:lstStyle/>
          <a:p>
            <a:r>
              <a:rPr lang="en-US" sz="3600" dirty="0" err="1"/>
              <a:t>Сложен</a:t>
            </a:r>
            <a:r>
              <a:rPr lang="en-US" sz="3600" dirty="0"/>
              <a:t> </a:t>
            </a:r>
            <a:r>
              <a:rPr lang="en-US" sz="3600" dirty="0" err="1"/>
              <a:t>задатак</a:t>
            </a:r>
            <a:r>
              <a:rPr lang="en-US" sz="3600" dirty="0"/>
              <a:t> </a:t>
            </a:r>
            <a:r>
              <a:rPr lang="en-US" sz="3600" dirty="0" err="1"/>
              <a:t>би</a:t>
            </a:r>
            <a:r>
              <a:rPr lang="en-US" sz="3600" dirty="0"/>
              <a:t> </a:t>
            </a:r>
            <a:r>
              <a:rPr lang="en-US" sz="3600" dirty="0" err="1"/>
              <a:t>био</a:t>
            </a:r>
            <a:r>
              <a:rPr lang="en-US" sz="3600" dirty="0"/>
              <a:t> </a:t>
            </a:r>
            <a:r>
              <a:rPr lang="en-US" sz="3600" dirty="0" err="1"/>
              <a:t>да</a:t>
            </a:r>
            <a:r>
              <a:rPr lang="en-US" sz="3600" dirty="0"/>
              <a:t> </a:t>
            </a:r>
            <a:r>
              <a:rPr lang="en-US" sz="3600" dirty="0" err="1"/>
              <a:t>дете</a:t>
            </a:r>
            <a:r>
              <a:rPr lang="en-US" sz="3600" dirty="0"/>
              <a:t> </a:t>
            </a:r>
            <a:r>
              <a:rPr lang="en-US" sz="3600" dirty="0" err="1"/>
              <a:t>изабере</a:t>
            </a:r>
            <a:r>
              <a:rPr lang="en-US" sz="3600" dirty="0"/>
              <a:t> </a:t>
            </a:r>
            <a:r>
              <a:rPr lang="en-US" sz="3600" dirty="0" err="1"/>
              <a:t>неколико</a:t>
            </a:r>
            <a:r>
              <a:rPr lang="en-US" sz="3600" dirty="0"/>
              <a:t> </a:t>
            </a:r>
            <a:r>
              <a:rPr lang="en-US" sz="3600" dirty="0" err="1"/>
              <a:t>картица</a:t>
            </a:r>
            <a:r>
              <a:rPr lang="en-US" sz="3600" dirty="0"/>
              <a:t> и </a:t>
            </a:r>
            <a:r>
              <a:rPr lang="en-US" sz="3600" dirty="0" err="1"/>
              <a:t>на</a:t>
            </a:r>
            <a:r>
              <a:rPr lang="en-US" sz="3600" dirty="0"/>
              <a:t> </a:t>
            </a:r>
            <a:r>
              <a:rPr lang="en-US" sz="3600" dirty="0" err="1"/>
              <a:t>основу</a:t>
            </a:r>
            <a:r>
              <a:rPr lang="en-US" sz="3600" dirty="0"/>
              <a:t> </a:t>
            </a:r>
            <a:r>
              <a:rPr lang="en-US" sz="3600" dirty="0" err="1"/>
              <a:t>њих</a:t>
            </a:r>
            <a:r>
              <a:rPr lang="en-US" sz="3600" dirty="0"/>
              <a:t> </a:t>
            </a:r>
            <a:r>
              <a:rPr lang="en-US" sz="3600" dirty="0" err="1"/>
              <a:t>смисли</a:t>
            </a:r>
            <a:r>
              <a:rPr lang="en-US" sz="3600" dirty="0"/>
              <a:t> и </a:t>
            </a:r>
            <a:r>
              <a:rPr lang="en-US" sz="3600" dirty="0" err="1"/>
              <a:t>исприча</a:t>
            </a:r>
            <a:r>
              <a:rPr lang="en-US" sz="3600" dirty="0"/>
              <a:t> </a:t>
            </a:r>
            <a:r>
              <a:rPr lang="en-US" sz="3600" dirty="0" err="1"/>
              <a:t>краћу</a:t>
            </a:r>
            <a:r>
              <a:rPr lang="en-US" sz="3600" dirty="0"/>
              <a:t> </a:t>
            </a:r>
            <a:r>
              <a:rPr lang="en-US" sz="3600" dirty="0" err="1"/>
              <a:t>причу</a:t>
            </a:r>
            <a:r>
              <a:rPr lang="sr-Cyrl-RS" sz="3600" dirty="0"/>
              <a:t>.</a:t>
            </a:r>
            <a:br>
              <a:rPr lang="sr-Cyrl-RS" sz="3600" dirty="0"/>
            </a:br>
            <a:r>
              <a:rPr lang="sr-Cyrl-RS" sz="3600" dirty="0"/>
              <a:t>Дете је испричало:“Мој брат и ја смо ишли у позориште.Било нам је лепо,али кад смо се вратили падала је киша.“</a:t>
            </a:r>
            <a:r>
              <a:rPr lang="en-US" dirty="0"/>
              <a:t/>
            </a:r>
            <a:br>
              <a:rPr lang="en-US" dirty="0"/>
            </a:b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4012377" y="1570009"/>
            <a:ext cx="3510948" cy="6858000"/>
          </a:xfrm>
          <a:prstGeom prst="rect">
            <a:avLst/>
          </a:prstGeom>
        </p:spPr>
      </p:pic>
    </p:spTree>
    <p:extLst>
      <p:ext uri="{BB962C8B-B14F-4D97-AF65-F5344CB8AC3E}">
        <p14:creationId xmlns:p14="http://schemas.microsoft.com/office/powerpoint/2010/main" xmlns="" val="1995225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766" y="149236"/>
            <a:ext cx="10515600" cy="730569"/>
          </a:xfrm>
        </p:spPr>
        <p:txBody>
          <a:bodyPr>
            <a:normAutofit fontScale="90000"/>
          </a:bodyPr>
          <a:lstStyle/>
          <a:p>
            <a:r>
              <a:rPr lang="en-US" sz="4000" dirty="0" err="1"/>
              <a:t>Игру</a:t>
            </a:r>
            <a:r>
              <a:rPr lang="en-US" sz="4000" dirty="0"/>
              <a:t> </a:t>
            </a:r>
            <a:r>
              <a:rPr lang="en-US" sz="4000" dirty="0" err="1"/>
              <a:t>може</a:t>
            </a:r>
            <a:r>
              <a:rPr lang="en-US" sz="4000" dirty="0"/>
              <a:t> </a:t>
            </a:r>
            <a:r>
              <a:rPr lang="en-US" sz="4000" dirty="0" err="1"/>
              <a:t>да</a:t>
            </a:r>
            <a:r>
              <a:rPr lang="en-US" sz="4000" dirty="0"/>
              <a:t> </a:t>
            </a:r>
            <a:r>
              <a:rPr lang="en-US" sz="4000" dirty="0" err="1"/>
              <a:t>игра</a:t>
            </a:r>
            <a:r>
              <a:rPr lang="en-US" sz="4000" dirty="0"/>
              <a:t> </a:t>
            </a:r>
            <a:r>
              <a:rPr lang="en-US" sz="4000" dirty="0" err="1"/>
              <a:t>једно</a:t>
            </a:r>
            <a:r>
              <a:rPr lang="en-US" sz="4000" dirty="0"/>
              <a:t> </a:t>
            </a:r>
            <a:r>
              <a:rPr lang="en-US" sz="4000" dirty="0" err="1"/>
              <a:t>или</a:t>
            </a:r>
            <a:r>
              <a:rPr lang="en-US" sz="4000" dirty="0"/>
              <a:t> </a:t>
            </a:r>
            <a:r>
              <a:rPr lang="en-US" sz="4000" dirty="0" err="1"/>
              <a:t>више</a:t>
            </a:r>
            <a:r>
              <a:rPr lang="en-US" sz="4000" dirty="0"/>
              <a:t> </a:t>
            </a:r>
            <a:r>
              <a:rPr lang="en-US" sz="4000" dirty="0" err="1"/>
              <a:t>деце,наизменично</a:t>
            </a:r>
            <a:r>
              <a:rPr lang="en-US" sz="4000" dirty="0"/>
              <a:t> </a:t>
            </a:r>
            <a:r>
              <a:rPr lang="en-US" sz="4000" dirty="0" err="1"/>
              <a:t>извлачећи</a:t>
            </a:r>
            <a:r>
              <a:rPr lang="en-US" sz="4000" dirty="0"/>
              <a:t> </a:t>
            </a:r>
            <a:r>
              <a:rPr lang="en-US" sz="4000" dirty="0" err="1"/>
              <a:t>картице</a:t>
            </a:r>
            <a:r>
              <a:rPr lang="en-US" sz="4000" dirty="0"/>
              <a:t> и </a:t>
            </a:r>
            <a:r>
              <a:rPr lang="en-US" sz="4000" dirty="0" err="1"/>
              <a:t>груписати,а</a:t>
            </a:r>
            <a:r>
              <a:rPr lang="en-US" sz="4000" dirty="0"/>
              <a:t> </a:t>
            </a:r>
            <a:r>
              <a:rPr lang="en-US" sz="4000" dirty="0" err="1"/>
              <a:t>причу</a:t>
            </a:r>
            <a:r>
              <a:rPr lang="en-US" sz="4000" dirty="0"/>
              <a:t> </a:t>
            </a:r>
            <a:r>
              <a:rPr lang="en-US" sz="4000" dirty="0" err="1"/>
              <a:t>може</a:t>
            </a:r>
            <a:r>
              <a:rPr lang="en-US" sz="4000" dirty="0"/>
              <a:t> </a:t>
            </a:r>
            <a:r>
              <a:rPr lang="en-US" sz="4000" dirty="0" err="1"/>
              <a:t>да</a:t>
            </a:r>
            <a:r>
              <a:rPr lang="en-US" sz="4000" dirty="0"/>
              <a:t> </a:t>
            </a:r>
            <a:r>
              <a:rPr lang="en-US" sz="4000" dirty="0" err="1"/>
              <a:t>измишља</a:t>
            </a:r>
            <a:r>
              <a:rPr lang="en-US" sz="4000" dirty="0"/>
              <a:t> </a:t>
            </a:r>
            <a:r>
              <a:rPr lang="en-US" sz="4000" dirty="0" err="1"/>
              <a:t>више</a:t>
            </a:r>
            <a:r>
              <a:rPr lang="en-US" sz="4000" dirty="0"/>
              <a:t> </a:t>
            </a:r>
            <a:r>
              <a:rPr lang="en-US" sz="4000" dirty="0" err="1"/>
              <a:t>деце</a:t>
            </a:r>
            <a:r>
              <a:rPr lang="en-US" sz="4000" dirty="0"/>
              <a:t> и </a:t>
            </a:r>
            <a:r>
              <a:rPr lang="en-US" sz="4000" dirty="0" err="1"/>
              <a:t>прича</a:t>
            </a:r>
            <a:r>
              <a:rPr lang="en-US" sz="4000" dirty="0"/>
              <a:t> </a:t>
            </a:r>
            <a:r>
              <a:rPr lang="en-US" sz="4000" dirty="0" err="1"/>
              <a:t>настављајући</a:t>
            </a:r>
            <a:r>
              <a:rPr lang="en-US" sz="4000" dirty="0"/>
              <a:t> </a:t>
            </a:r>
            <a:r>
              <a:rPr lang="en-US" sz="4000" dirty="0" err="1"/>
              <a:t>на</a:t>
            </a:r>
            <a:r>
              <a:rPr lang="en-US" sz="4000" dirty="0"/>
              <a:t> </a:t>
            </a:r>
            <a:r>
              <a:rPr lang="en-US" sz="4000" dirty="0" err="1"/>
              <a:t>предходно</a:t>
            </a:r>
            <a:r>
              <a:rPr lang="en-US" sz="4000" dirty="0"/>
              <a:t> </a:t>
            </a:r>
            <a:r>
              <a:rPr lang="en-US" sz="4000" dirty="0" err="1"/>
              <a:t>испричано</a:t>
            </a:r>
            <a:r>
              <a:rPr lang="en-US" sz="4000" dirty="0"/>
              <a:t>.</a:t>
            </a:r>
            <a:r>
              <a:rPr lang="sr-Cyrl-RS" sz="4000" dirty="0"/>
              <a:t/>
            </a:r>
            <a:br>
              <a:rPr lang="sr-Cyrl-RS" sz="4000" dirty="0"/>
            </a:br>
            <a:r>
              <a:rPr lang="sr-Cyrl-RS" sz="4000" dirty="0"/>
              <a:t/>
            </a:r>
            <a:br>
              <a:rPr lang="sr-Cyrl-RS" sz="4000" dirty="0"/>
            </a:br>
            <a:r>
              <a:rPr lang="sr-Cyrl-RS" sz="4000" dirty="0"/>
              <a:t>У току примене деца су најчешће спонтано одвајала картице са сличном симболиком или исте врсте,на следећим сликама су саобраћајни знакови и ознаке временских прилика.</a:t>
            </a:r>
            <a:br>
              <a:rPr lang="sr-Cyrl-RS" sz="4000" dirty="0"/>
            </a:br>
            <a:r>
              <a:rPr lang="sr-Cyrl-RS" sz="4000" dirty="0"/>
              <a:t/>
            </a:r>
            <a:br>
              <a:rPr lang="sr-Cyrl-RS" sz="4000" dirty="0"/>
            </a:br>
            <a:r>
              <a:rPr lang="en-US" dirty="0"/>
              <a:t/>
            </a:r>
            <a:br>
              <a:rPr lang="en-US" dirty="0"/>
            </a:br>
            <a:endParaRPr lang="en-US" dirty="0"/>
          </a:p>
        </p:txBody>
      </p:sp>
    </p:spTree>
    <p:extLst>
      <p:ext uri="{BB962C8B-B14F-4D97-AF65-F5344CB8AC3E}">
        <p14:creationId xmlns:p14="http://schemas.microsoft.com/office/powerpoint/2010/main" xmlns="" val="3939353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9864" y="335513"/>
            <a:ext cx="5200502" cy="632297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21130" y="267419"/>
            <a:ext cx="5480000" cy="6322979"/>
          </a:xfrm>
          <a:prstGeom prst="rect">
            <a:avLst/>
          </a:prstGeom>
        </p:spPr>
      </p:pic>
    </p:spTree>
    <p:extLst>
      <p:ext uri="{BB962C8B-B14F-4D97-AF65-F5344CB8AC3E}">
        <p14:creationId xmlns:p14="http://schemas.microsoft.com/office/powerpoint/2010/main" xmlns="" val="2449857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327" y="136187"/>
            <a:ext cx="10515600" cy="127064"/>
          </a:xfrm>
        </p:spPr>
        <p:txBody>
          <a:bodyPr>
            <a:normAutofit fontScale="90000"/>
          </a:bodyPr>
          <a:lstStyle/>
          <a:p>
            <a:r>
              <a:rPr lang="sr-Cyrl-RS" sz="3600" dirty="0"/>
              <a:t>Васпитач може током коришћења да одређује правила,критеријуме и задатке и може је модификовати и прилагођавати према потреби.</a:t>
            </a:r>
            <a:br>
              <a:rPr lang="sr-Cyrl-RS" sz="3600" dirty="0"/>
            </a:br>
            <a:r>
              <a:rPr lang="sr-Cyrl-RS" sz="3600" dirty="0"/>
              <a:t/>
            </a:r>
            <a:br>
              <a:rPr lang="sr-Cyrl-RS" sz="3600" dirty="0"/>
            </a:br>
            <a:r>
              <a:rPr lang="sr-Cyrl-RS" sz="3600" dirty="0"/>
              <a:t>Најдубљи слој у примени овог дидактичког средства је да дете само осмисли игру и одреди правила и играче.</a:t>
            </a:r>
            <a:br>
              <a:rPr lang="sr-Cyrl-RS" sz="3600" dirty="0"/>
            </a:br>
            <a:r>
              <a:rPr lang="sr-Cyrl-RS" sz="3600" dirty="0"/>
              <a:t/>
            </a:r>
            <a:br>
              <a:rPr lang="sr-Cyrl-RS" sz="3600" dirty="0"/>
            </a:br>
            <a:r>
              <a:rPr lang="sr-Cyrl-RS" sz="3600" dirty="0"/>
              <a:t>Надам се да вам се игра „Знаци,ознаке,симболи...“допала и</a:t>
            </a:r>
            <a:br>
              <a:rPr lang="sr-Cyrl-RS" sz="3600" dirty="0"/>
            </a:br>
            <a:r>
              <a:rPr lang="sr-Cyrl-RS" sz="3600" dirty="0"/>
              <a:t/>
            </a:r>
            <a:br>
              <a:rPr lang="sr-Cyrl-RS" sz="3600" dirty="0"/>
            </a:br>
            <a:r>
              <a:rPr lang="sr-Cyrl-RS" sz="3600" dirty="0"/>
              <a:t>                         </a:t>
            </a:r>
            <a:r>
              <a:rPr lang="sr-Cyrl-RS" sz="4400" b="1" dirty="0"/>
              <a:t>ХВАЛА НА ПАЖЊИ! </a:t>
            </a:r>
            <a:endParaRPr lang="en-US" sz="4400" b="1" dirty="0"/>
          </a:p>
        </p:txBody>
      </p:sp>
    </p:spTree>
    <p:extLst>
      <p:ext uri="{BB962C8B-B14F-4D97-AF65-F5344CB8AC3E}">
        <p14:creationId xmlns:p14="http://schemas.microsoft.com/office/powerpoint/2010/main" xmlns="" val="21583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894" y="365125"/>
            <a:ext cx="10473906" cy="6363479"/>
          </a:xfrm>
        </p:spPr>
        <p:txBody>
          <a:bodyPr>
            <a:normAutofit/>
          </a:bodyPr>
          <a:lstStyle/>
          <a:p>
            <a:r>
              <a:rPr lang="sr-Cyrl-RS" sz="3600" b="1" dirty="0"/>
              <a:t>О учењу и игри</a:t>
            </a:r>
            <a:r>
              <a:rPr lang="sr-Cyrl-RS" sz="3600" dirty="0"/>
              <a:t/>
            </a:r>
            <a:br>
              <a:rPr lang="sr-Cyrl-RS" sz="3600" dirty="0"/>
            </a:br>
            <a:r>
              <a:rPr lang="sr-Cyrl-RS" sz="3600" dirty="0"/>
              <a:t/>
            </a:r>
            <a:br>
              <a:rPr lang="sr-Cyrl-RS" sz="3600" dirty="0"/>
            </a:br>
            <a:r>
              <a:rPr lang="en-US" sz="3600" dirty="0" err="1"/>
              <a:t>На</a:t>
            </a:r>
            <a:r>
              <a:rPr lang="en-US" sz="3600" dirty="0"/>
              <a:t> </a:t>
            </a:r>
            <a:r>
              <a:rPr lang="en-US" sz="3600" dirty="0" err="1"/>
              <a:t>предшколском</a:t>
            </a:r>
            <a:r>
              <a:rPr lang="en-US" sz="3600" dirty="0"/>
              <a:t> </a:t>
            </a:r>
            <a:r>
              <a:rPr lang="en-US" sz="3600" dirty="0" err="1"/>
              <a:t>узрасту</a:t>
            </a:r>
            <a:r>
              <a:rPr lang="en-US" sz="3600" dirty="0"/>
              <a:t> </a:t>
            </a:r>
            <a:r>
              <a:rPr lang="en-US" sz="3600" dirty="0" err="1"/>
              <a:t>сваки</a:t>
            </a:r>
            <a:r>
              <a:rPr lang="en-US" sz="3600" dirty="0"/>
              <a:t> </a:t>
            </a:r>
            <a:r>
              <a:rPr lang="en-US" sz="3600" dirty="0" err="1"/>
              <a:t>облик</a:t>
            </a:r>
            <a:r>
              <a:rPr lang="en-US" sz="3600" dirty="0"/>
              <a:t> </a:t>
            </a:r>
            <a:r>
              <a:rPr lang="en-US" sz="3600" dirty="0" err="1"/>
              <a:t>учења</a:t>
            </a:r>
            <a:r>
              <a:rPr lang="en-US" sz="3600" dirty="0"/>
              <a:t> </a:t>
            </a:r>
            <a:r>
              <a:rPr lang="en-US" sz="3600" dirty="0" err="1"/>
              <a:t>се</a:t>
            </a:r>
            <a:r>
              <a:rPr lang="en-US" sz="3600" dirty="0"/>
              <a:t> </a:t>
            </a:r>
            <a:r>
              <a:rPr lang="en-US" sz="3600" dirty="0" err="1"/>
              <a:t>јавља</a:t>
            </a:r>
            <a:r>
              <a:rPr lang="en-US" sz="3600" dirty="0"/>
              <a:t> </a:t>
            </a:r>
            <a:r>
              <a:rPr lang="en-US" sz="3600" dirty="0" err="1"/>
              <a:t>као</a:t>
            </a:r>
            <a:r>
              <a:rPr lang="en-US" sz="3600" dirty="0"/>
              <a:t> </a:t>
            </a:r>
            <a:r>
              <a:rPr lang="en-US" sz="3600" dirty="0" err="1"/>
              <a:t>функција</a:t>
            </a:r>
            <a:r>
              <a:rPr lang="en-US" sz="3600" dirty="0"/>
              <a:t> </a:t>
            </a:r>
            <a:r>
              <a:rPr lang="en-US" sz="3600" dirty="0" err="1"/>
              <a:t>комплетног</a:t>
            </a:r>
            <a:r>
              <a:rPr lang="en-US" sz="3600" dirty="0"/>
              <a:t> </a:t>
            </a:r>
            <a:r>
              <a:rPr lang="en-US" sz="3600" dirty="0" err="1"/>
              <a:t>развоја</a:t>
            </a:r>
            <a:r>
              <a:rPr lang="en-US" sz="3600" dirty="0"/>
              <a:t>.</a:t>
            </a:r>
            <a:br>
              <a:rPr lang="en-US" sz="3600" dirty="0"/>
            </a:br>
            <a:r>
              <a:rPr lang="en-US" sz="3600" dirty="0" err="1"/>
              <a:t>За</a:t>
            </a:r>
            <a:r>
              <a:rPr lang="en-US" sz="3600" dirty="0"/>
              <a:t> </a:t>
            </a:r>
            <a:r>
              <a:rPr lang="en-US" sz="3600" dirty="0" err="1"/>
              <a:t>когнитивне</a:t>
            </a:r>
            <a:r>
              <a:rPr lang="en-US" sz="3600" dirty="0"/>
              <a:t> </a:t>
            </a:r>
            <a:r>
              <a:rPr lang="en-US" sz="3600" dirty="0" err="1"/>
              <a:t>теорије</a:t>
            </a:r>
            <a:r>
              <a:rPr lang="en-US" sz="3600" dirty="0"/>
              <a:t> </a:t>
            </a:r>
            <a:r>
              <a:rPr lang="en-US" sz="3600" dirty="0" err="1"/>
              <a:t>дечије</a:t>
            </a:r>
            <a:r>
              <a:rPr lang="en-US" sz="3600" dirty="0"/>
              <a:t> </a:t>
            </a:r>
            <a:r>
              <a:rPr lang="en-US" sz="3600" dirty="0" err="1"/>
              <a:t>игре</a:t>
            </a:r>
            <a:r>
              <a:rPr lang="en-US" sz="3600" dirty="0"/>
              <a:t> </a:t>
            </a:r>
            <a:r>
              <a:rPr lang="en-US" sz="3600" dirty="0" err="1"/>
              <a:t>карактеристично</a:t>
            </a:r>
            <a:r>
              <a:rPr lang="en-US" sz="3600" dirty="0"/>
              <a:t> </a:t>
            </a:r>
            <a:r>
              <a:rPr lang="en-US" sz="3600" dirty="0" err="1"/>
              <a:t>је</a:t>
            </a:r>
            <a:r>
              <a:rPr lang="en-US" sz="3600" dirty="0"/>
              <a:t> </a:t>
            </a:r>
            <a:r>
              <a:rPr lang="sr-Cyrl-RS" sz="3600" dirty="0"/>
              <a:t>да је </a:t>
            </a:r>
            <a:r>
              <a:rPr lang="en-US" sz="3600" dirty="0" err="1"/>
              <a:t>посматрају</a:t>
            </a:r>
            <a:r>
              <a:rPr lang="en-US" sz="3600" dirty="0"/>
              <a:t> </a:t>
            </a:r>
            <a:r>
              <a:rPr lang="en-US" sz="3600" dirty="0" err="1"/>
              <a:t>као</a:t>
            </a:r>
            <a:r>
              <a:rPr lang="en-US" sz="3600" dirty="0"/>
              <a:t> </a:t>
            </a:r>
            <a:r>
              <a:rPr lang="en-US" sz="3600" dirty="0" err="1"/>
              <a:t>специфичну</a:t>
            </a:r>
            <a:r>
              <a:rPr lang="en-US" sz="3600" dirty="0"/>
              <a:t> </a:t>
            </a:r>
            <a:r>
              <a:rPr lang="en-US" sz="3600" dirty="0" err="1"/>
              <a:t>сазнајну</a:t>
            </a:r>
            <a:r>
              <a:rPr lang="en-US" sz="3600" dirty="0"/>
              <a:t> </a:t>
            </a:r>
            <a:r>
              <a:rPr lang="en-US" sz="3600" dirty="0" err="1"/>
              <a:t>делатност</a:t>
            </a:r>
            <a:r>
              <a:rPr lang="en-US" sz="3600" dirty="0"/>
              <a:t>, </a:t>
            </a:r>
            <a:r>
              <a:rPr lang="en-US" sz="3600" dirty="0" err="1"/>
              <a:t>која</a:t>
            </a:r>
            <a:r>
              <a:rPr lang="en-US" sz="3600" dirty="0"/>
              <a:t> </a:t>
            </a:r>
            <a:r>
              <a:rPr lang="en-US" sz="3600" dirty="0" err="1"/>
              <a:t>је</a:t>
            </a:r>
            <a:r>
              <a:rPr lang="en-US" sz="3600" dirty="0"/>
              <a:t> </a:t>
            </a:r>
            <a:r>
              <a:rPr lang="en-US" sz="3600" dirty="0" err="1"/>
              <a:t>од</a:t>
            </a:r>
            <a:r>
              <a:rPr lang="en-US" sz="3600" dirty="0"/>
              <a:t> </a:t>
            </a:r>
            <a:r>
              <a:rPr lang="en-US" sz="3600" dirty="0" err="1"/>
              <a:t>пресудног</a:t>
            </a:r>
            <a:r>
              <a:rPr lang="en-US" sz="3600" dirty="0"/>
              <a:t> </a:t>
            </a:r>
            <a:r>
              <a:rPr lang="en-US" sz="3600" dirty="0" err="1"/>
              <a:t>значаја</a:t>
            </a:r>
            <a:r>
              <a:rPr lang="en-US" sz="3600" dirty="0"/>
              <a:t> </a:t>
            </a:r>
            <a:r>
              <a:rPr lang="en-US" sz="3600" dirty="0" err="1"/>
              <a:t>за</a:t>
            </a:r>
            <a:r>
              <a:rPr lang="en-US" sz="3600" dirty="0"/>
              <a:t> </a:t>
            </a:r>
            <a:r>
              <a:rPr lang="en-US" sz="3600" dirty="0" err="1"/>
              <a:t>развој</a:t>
            </a:r>
            <a:r>
              <a:rPr lang="en-US" sz="3600" dirty="0"/>
              <a:t> </a:t>
            </a:r>
            <a:r>
              <a:rPr lang="en-US" sz="3600" dirty="0" err="1"/>
              <a:t>симболичких</a:t>
            </a:r>
            <a:r>
              <a:rPr lang="en-US" sz="3600" dirty="0"/>
              <a:t> </a:t>
            </a:r>
            <a:r>
              <a:rPr lang="en-US" sz="3600" dirty="0" err="1"/>
              <a:t>функција</a:t>
            </a:r>
            <a:r>
              <a:rPr lang="en-US" sz="3600" dirty="0"/>
              <a:t>. </a:t>
            </a:r>
          </a:p>
        </p:txBody>
      </p:sp>
    </p:spTree>
    <p:extLst>
      <p:ext uri="{BB962C8B-B14F-4D97-AF65-F5344CB8AC3E}">
        <p14:creationId xmlns:p14="http://schemas.microsoft.com/office/powerpoint/2010/main" xmlns="" val="144037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56445"/>
          </a:xfrm>
        </p:spPr>
        <p:txBody>
          <a:bodyPr>
            <a:noAutofit/>
          </a:bodyPr>
          <a:lstStyle/>
          <a:p>
            <a:r>
              <a:rPr lang="en-US" sz="3600" dirty="0" err="1"/>
              <a:t>По</a:t>
            </a:r>
            <a:r>
              <a:rPr lang="en-US" sz="3600" dirty="0"/>
              <a:t> </a:t>
            </a:r>
            <a:r>
              <a:rPr lang="en-US" sz="3600" dirty="0" err="1"/>
              <a:t>Пијажеу</a:t>
            </a:r>
            <a:r>
              <a:rPr lang="en-US" sz="3600" dirty="0"/>
              <a:t> </a:t>
            </a:r>
            <a:r>
              <a:rPr lang="en-US" sz="3600" dirty="0" err="1"/>
              <a:t>помоћу</a:t>
            </a:r>
            <a:r>
              <a:rPr lang="en-US" sz="3600" dirty="0"/>
              <a:t> </a:t>
            </a:r>
            <a:r>
              <a:rPr lang="en-US" sz="3600" dirty="0" err="1"/>
              <a:t>симбола</a:t>
            </a:r>
            <a:r>
              <a:rPr lang="en-US" sz="3600" dirty="0"/>
              <a:t> </a:t>
            </a:r>
            <a:r>
              <a:rPr lang="en-US" sz="3600" dirty="0" err="1"/>
              <a:t>се</a:t>
            </a:r>
            <a:r>
              <a:rPr lang="en-US" sz="3600" dirty="0"/>
              <a:t> </a:t>
            </a:r>
            <a:r>
              <a:rPr lang="en-US" sz="3600" dirty="0" err="1"/>
              <a:t>представља</a:t>
            </a:r>
            <a:r>
              <a:rPr lang="en-US" sz="3600" dirty="0"/>
              <a:t> </a:t>
            </a:r>
            <a:r>
              <a:rPr lang="en-US" sz="3600" dirty="0" err="1"/>
              <a:t>стварност</a:t>
            </a:r>
            <a:r>
              <a:rPr lang="en-US" sz="3600" dirty="0"/>
              <a:t>, </a:t>
            </a:r>
            <a:r>
              <a:rPr lang="en-US" sz="3600" dirty="0" err="1"/>
              <a:t>па</a:t>
            </a:r>
            <a:r>
              <a:rPr lang="en-US" sz="3600" dirty="0"/>
              <a:t> </a:t>
            </a:r>
            <a:r>
              <a:rPr lang="en-US" sz="3600" dirty="0" err="1"/>
              <a:t>игра</a:t>
            </a:r>
            <a:r>
              <a:rPr lang="en-US" sz="3600" dirty="0"/>
              <a:t> </a:t>
            </a:r>
            <a:r>
              <a:rPr lang="en-US" sz="3600" dirty="0" err="1"/>
              <a:t>представља</a:t>
            </a:r>
            <a:r>
              <a:rPr lang="en-US" sz="3600" dirty="0"/>
              <a:t> </a:t>
            </a:r>
            <a:r>
              <a:rPr lang="en-US" sz="3600" dirty="0" err="1"/>
              <a:t>активност</a:t>
            </a:r>
            <a:r>
              <a:rPr lang="en-US" sz="3600" dirty="0"/>
              <a:t> у </a:t>
            </a:r>
            <a:r>
              <a:rPr lang="en-US" sz="3600" dirty="0" err="1"/>
              <a:t>којој</a:t>
            </a:r>
            <a:r>
              <a:rPr lang="en-US" sz="3600" dirty="0"/>
              <a:t> </a:t>
            </a:r>
            <a:r>
              <a:rPr lang="en-US" sz="3600" dirty="0" err="1"/>
              <a:t>се</a:t>
            </a:r>
            <a:r>
              <a:rPr lang="en-US" sz="3600" dirty="0"/>
              <a:t> </a:t>
            </a:r>
            <a:r>
              <a:rPr lang="en-US" sz="3600" dirty="0" err="1"/>
              <a:t>формирају</a:t>
            </a:r>
            <a:r>
              <a:rPr lang="en-US" sz="3600" dirty="0"/>
              <a:t> </a:t>
            </a:r>
            <a:r>
              <a:rPr lang="en-US" sz="3600" dirty="0" err="1"/>
              <a:t>системи</a:t>
            </a:r>
            <a:r>
              <a:rPr lang="en-US" sz="3600" dirty="0"/>
              <a:t> </a:t>
            </a:r>
            <a:r>
              <a:rPr lang="en-US" sz="3600" dirty="0" err="1"/>
              <a:t>симбола</a:t>
            </a:r>
            <a:r>
              <a:rPr lang="en-US" sz="3600" dirty="0"/>
              <a:t>. </a:t>
            </a:r>
            <a:br>
              <a:rPr lang="en-US" sz="3600" dirty="0"/>
            </a:br>
            <a:r>
              <a:rPr lang="en-US" sz="3600" dirty="0" err="1"/>
              <a:t>Симболичке</a:t>
            </a:r>
            <a:r>
              <a:rPr lang="en-US" sz="3600" dirty="0"/>
              <a:t> </a:t>
            </a:r>
            <a:r>
              <a:rPr lang="en-US" sz="3600" dirty="0" err="1"/>
              <a:t>игре</a:t>
            </a:r>
            <a:r>
              <a:rPr lang="en-US" sz="3600" dirty="0"/>
              <a:t> </a:t>
            </a:r>
            <a:r>
              <a:rPr lang="en-US" sz="3600" dirty="0" err="1"/>
              <a:t>су</a:t>
            </a:r>
            <a:r>
              <a:rPr lang="en-US" sz="3600" dirty="0"/>
              <a:t> </a:t>
            </a:r>
            <a:r>
              <a:rPr lang="en-US" sz="3600" dirty="0" err="1"/>
              <a:t>интелектуално</a:t>
            </a:r>
            <a:r>
              <a:rPr lang="en-US" sz="3600" dirty="0"/>
              <a:t> </a:t>
            </a:r>
            <a:r>
              <a:rPr lang="en-US" sz="3600" dirty="0" err="1"/>
              <a:t>захтевне</a:t>
            </a:r>
            <a:r>
              <a:rPr lang="en-US" sz="3600" dirty="0"/>
              <a:t> </a:t>
            </a:r>
            <a:r>
              <a:rPr lang="en-US" sz="3600" dirty="0" err="1"/>
              <a:t>активности</a:t>
            </a:r>
            <a:r>
              <a:rPr lang="en-US" sz="3600" dirty="0"/>
              <a:t> </a:t>
            </a:r>
            <a:r>
              <a:rPr lang="en-US" sz="3600" dirty="0" err="1"/>
              <a:t>зато</a:t>
            </a:r>
            <a:r>
              <a:rPr lang="en-US" sz="3600" dirty="0"/>
              <a:t> </a:t>
            </a:r>
            <a:r>
              <a:rPr lang="en-US" sz="3600" dirty="0" err="1"/>
              <a:t>што</a:t>
            </a:r>
            <a:r>
              <a:rPr lang="en-US" sz="3600" dirty="0"/>
              <a:t> </a:t>
            </a:r>
            <a:r>
              <a:rPr lang="en-US" sz="3600" dirty="0" err="1"/>
              <a:t>се</a:t>
            </a:r>
            <a:r>
              <a:rPr lang="en-US" sz="3600" dirty="0"/>
              <a:t> у </a:t>
            </a:r>
            <a:r>
              <a:rPr lang="en-US" sz="3600" dirty="0" err="1"/>
              <a:t>њима</a:t>
            </a:r>
            <a:r>
              <a:rPr lang="en-US" sz="3600" dirty="0"/>
              <a:t> </a:t>
            </a:r>
            <a:r>
              <a:rPr lang="en-US" sz="3600" dirty="0" err="1"/>
              <a:t>врши</a:t>
            </a:r>
            <a:r>
              <a:rPr lang="en-US" sz="3600" dirty="0"/>
              <a:t> </a:t>
            </a:r>
            <a:r>
              <a:rPr lang="en-US" sz="3600" dirty="0" err="1"/>
              <a:t>претварање</a:t>
            </a:r>
            <a:r>
              <a:rPr lang="en-US" sz="3600" dirty="0"/>
              <a:t>, </a:t>
            </a:r>
            <a:r>
              <a:rPr lang="en-US" sz="3600" dirty="0" err="1"/>
              <a:t>које</a:t>
            </a:r>
            <a:r>
              <a:rPr lang="en-US" sz="3600" dirty="0"/>
              <a:t> </a:t>
            </a:r>
            <a:r>
              <a:rPr lang="en-US" sz="3600" dirty="0" err="1"/>
              <a:t>је</a:t>
            </a:r>
            <a:r>
              <a:rPr lang="en-US" sz="3600" dirty="0"/>
              <a:t> </a:t>
            </a:r>
            <a:r>
              <a:rPr lang="en-US" sz="3600" dirty="0" err="1"/>
              <a:t>облик</a:t>
            </a:r>
            <a:r>
              <a:rPr lang="en-US" sz="3600" dirty="0"/>
              <a:t> </a:t>
            </a:r>
            <a:r>
              <a:rPr lang="en-US" sz="3600" dirty="0" err="1"/>
              <a:t>мишљења</a:t>
            </a:r>
            <a:r>
              <a:rPr lang="en-US" sz="3600" dirty="0"/>
              <a:t> и </a:t>
            </a:r>
            <a:r>
              <a:rPr lang="en-US" sz="3600" dirty="0" err="1"/>
              <a:t>учења</a:t>
            </a:r>
            <a:r>
              <a:rPr lang="en-US" sz="3600" dirty="0"/>
              <a:t>, </a:t>
            </a:r>
            <a:r>
              <a:rPr lang="en-US" sz="3600" dirty="0" err="1"/>
              <a:t>баш</a:t>
            </a:r>
            <a:r>
              <a:rPr lang="en-US" sz="3600" dirty="0"/>
              <a:t> </a:t>
            </a:r>
            <a:r>
              <a:rPr lang="en-US" sz="3600" dirty="0" err="1"/>
              <a:t>као</a:t>
            </a:r>
            <a:r>
              <a:rPr lang="en-US" sz="3600" dirty="0"/>
              <a:t> и </a:t>
            </a:r>
            <a:r>
              <a:rPr lang="en-US" sz="3600" dirty="0" err="1"/>
              <a:t>игра</a:t>
            </a:r>
            <a:r>
              <a:rPr lang="en-US" sz="3600" dirty="0"/>
              <a:t>. </a:t>
            </a:r>
            <a:r>
              <a:rPr lang="en-US" sz="3600" dirty="0" err="1"/>
              <a:t>Претварање</a:t>
            </a:r>
            <a:r>
              <a:rPr lang="en-US" sz="3600" dirty="0"/>
              <a:t> </a:t>
            </a:r>
            <a:r>
              <a:rPr lang="en-US" sz="3600" dirty="0" err="1"/>
              <a:t>чини</a:t>
            </a:r>
            <a:r>
              <a:rPr lang="en-US" sz="3600" dirty="0"/>
              <a:t> </a:t>
            </a:r>
            <a:r>
              <a:rPr lang="en-US" sz="3600" dirty="0" err="1"/>
              <a:t>кључни</a:t>
            </a:r>
            <a:r>
              <a:rPr lang="en-US" sz="3600" dirty="0"/>
              <a:t> </a:t>
            </a:r>
            <a:r>
              <a:rPr lang="en-US" sz="3600" dirty="0" err="1"/>
              <a:t>корак</a:t>
            </a:r>
            <a:r>
              <a:rPr lang="en-US" sz="3600" dirty="0"/>
              <a:t> у </a:t>
            </a:r>
            <a:r>
              <a:rPr lang="en-US" sz="3600" dirty="0" err="1"/>
              <a:t>прелазу</a:t>
            </a:r>
            <a:r>
              <a:rPr lang="en-US" sz="3600" dirty="0"/>
              <a:t> </a:t>
            </a:r>
            <a:r>
              <a:rPr lang="en-US" sz="3600" dirty="0" err="1"/>
              <a:t>са</a:t>
            </a:r>
            <a:r>
              <a:rPr lang="en-US" sz="3600" dirty="0"/>
              <a:t> </a:t>
            </a:r>
            <a:r>
              <a:rPr lang="en-US" sz="3600" dirty="0" err="1"/>
              <a:t>сензомоторичке</a:t>
            </a:r>
            <a:r>
              <a:rPr lang="en-US" sz="3600" dirty="0"/>
              <a:t> </a:t>
            </a:r>
            <a:r>
              <a:rPr lang="en-US" sz="3600" dirty="0" err="1"/>
              <a:t>интелигенције</a:t>
            </a:r>
            <a:r>
              <a:rPr lang="en-US" sz="3600" dirty="0"/>
              <a:t> </a:t>
            </a:r>
            <a:r>
              <a:rPr lang="en-US" sz="3600" dirty="0" err="1"/>
              <a:t>до</a:t>
            </a:r>
            <a:r>
              <a:rPr lang="en-US" sz="3600" dirty="0"/>
              <a:t> </a:t>
            </a:r>
            <a:r>
              <a:rPr lang="en-US" sz="3600" dirty="0" err="1"/>
              <a:t>симболичког</a:t>
            </a:r>
            <a:r>
              <a:rPr lang="en-US" sz="3600" dirty="0"/>
              <a:t> </a:t>
            </a:r>
            <a:r>
              <a:rPr lang="en-US" sz="3600" dirty="0" err="1"/>
              <a:t>мишљења</a:t>
            </a:r>
            <a:r>
              <a:rPr lang="en-US" sz="3600" dirty="0"/>
              <a:t> </a:t>
            </a:r>
            <a:r>
              <a:rPr lang="en-US" sz="3600" dirty="0" err="1"/>
              <a:t>одраслих</a:t>
            </a:r>
            <a:r>
              <a:rPr lang="en-US" sz="3600" dirty="0"/>
              <a:t>.</a:t>
            </a:r>
          </a:p>
        </p:txBody>
      </p:sp>
    </p:spTree>
    <p:extLst>
      <p:ext uri="{BB962C8B-B14F-4D97-AF65-F5344CB8AC3E}">
        <p14:creationId xmlns:p14="http://schemas.microsoft.com/office/powerpoint/2010/main" xmlns="" val="2192514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9290" y="422694"/>
            <a:ext cx="9920378" cy="6047117"/>
          </a:xfrm>
          <a:prstGeom prst="rect">
            <a:avLst/>
          </a:prstGeom>
        </p:spPr>
      </p:pic>
    </p:spTree>
    <p:extLst>
      <p:ext uri="{BB962C8B-B14F-4D97-AF65-F5344CB8AC3E}">
        <p14:creationId xmlns:p14="http://schemas.microsoft.com/office/powerpoint/2010/main" xmlns="" val="108308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498" y="534838"/>
            <a:ext cx="10603302" cy="6719977"/>
          </a:xfrm>
        </p:spPr>
        <p:txBody>
          <a:bodyPr>
            <a:normAutofit/>
          </a:bodyPr>
          <a:lstStyle/>
          <a:p>
            <a:r>
              <a:rPr lang="en-US" sz="3600" dirty="0" err="1"/>
              <a:t>По</a:t>
            </a:r>
            <a:r>
              <a:rPr lang="en-US" sz="3600" dirty="0"/>
              <a:t> </a:t>
            </a:r>
            <a:r>
              <a:rPr lang="en-US" sz="3600" dirty="0" err="1"/>
              <a:t>Виготском</a:t>
            </a:r>
            <a:r>
              <a:rPr lang="en-US" sz="3600" dirty="0"/>
              <a:t> </a:t>
            </a:r>
            <a:r>
              <a:rPr lang="en-US" sz="3600" dirty="0" err="1"/>
              <a:t>је</a:t>
            </a:r>
            <a:r>
              <a:rPr lang="en-US" sz="3600" dirty="0"/>
              <a:t> </a:t>
            </a:r>
            <a:r>
              <a:rPr lang="en-US" sz="3600" dirty="0" err="1"/>
              <a:t>дечија</a:t>
            </a:r>
            <a:r>
              <a:rPr lang="en-US" sz="3600" dirty="0"/>
              <a:t> </a:t>
            </a:r>
            <a:r>
              <a:rPr lang="en-US" sz="3600" dirty="0" err="1"/>
              <a:t>игра</a:t>
            </a:r>
            <a:r>
              <a:rPr lang="en-US" sz="3600" dirty="0"/>
              <a:t> </a:t>
            </a:r>
            <a:r>
              <a:rPr lang="en-US" sz="3600" dirty="0" err="1"/>
              <a:t>практична</a:t>
            </a:r>
            <a:r>
              <a:rPr lang="en-US" sz="3600" dirty="0"/>
              <a:t> </a:t>
            </a:r>
            <a:r>
              <a:rPr lang="en-US" sz="3600" dirty="0" err="1"/>
              <a:t>машта,етапа</a:t>
            </a:r>
            <a:r>
              <a:rPr lang="en-US" sz="3600" dirty="0"/>
              <a:t> у </a:t>
            </a:r>
            <a:br>
              <a:rPr lang="en-US" sz="3600" dirty="0"/>
            </a:br>
            <a:r>
              <a:rPr lang="en-US" sz="3600" dirty="0" err="1"/>
              <a:t>сазнајном</a:t>
            </a:r>
            <a:r>
              <a:rPr lang="en-US" sz="3600" dirty="0"/>
              <a:t> </a:t>
            </a:r>
            <a:r>
              <a:rPr lang="en-US" sz="3600" dirty="0" err="1"/>
              <a:t>процесу,при</a:t>
            </a:r>
            <a:r>
              <a:rPr lang="en-US" sz="3600" dirty="0"/>
              <a:t> </a:t>
            </a:r>
            <a:r>
              <a:rPr lang="en-US" sz="3600" dirty="0" err="1"/>
              <a:t>чему</a:t>
            </a:r>
            <a:r>
              <a:rPr lang="en-US" sz="3600" dirty="0"/>
              <a:t> </a:t>
            </a:r>
            <a:r>
              <a:rPr lang="en-US" sz="3600" dirty="0" err="1"/>
              <a:t>дете</a:t>
            </a:r>
            <a:r>
              <a:rPr lang="en-US" sz="3600" dirty="0"/>
              <a:t> </a:t>
            </a:r>
            <a:r>
              <a:rPr lang="en-US" sz="3600" dirty="0" err="1"/>
              <a:t>вреднује</a:t>
            </a:r>
            <a:r>
              <a:rPr lang="en-US" sz="3600" dirty="0"/>
              <a:t> </a:t>
            </a:r>
            <a:r>
              <a:rPr lang="en-US" sz="3600" dirty="0" err="1"/>
              <a:t>пут</a:t>
            </a:r>
            <a:r>
              <a:rPr lang="en-US" sz="3600" dirty="0"/>
              <a:t> </a:t>
            </a:r>
            <a:r>
              <a:rPr lang="en-US" sz="3600" dirty="0" err="1"/>
              <a:t>сазнавања,а</a:t>
            </a:r>
            <a:r>
              <a:rPr lang="en-US" sz="3600" dirty="0"/>
              <a:t> </a:t>
            </a:r>
            <a:r>
              <a:rPr lang="en-US" sz="3600" dirty="0" err="1"/>
              <a:t>огледа</a:t>
            </a:r>
            <a:r>
              <a:rPr lang="en-US" sz="3600" dirty="0"/>
              <a:t> </a:t>
            </a:r>
            <a:r>
              <a:rPr lang="en-US" sz="3600" dirty="0" err="1"/>
              <a:t>се</a:t>
            </a:r>
            <a:r>
              <a:rPr lang="en-US" sz="3600" dirty="0"/>
              <a:t> у </a:t>
            </a:r>
            <a:r>
              <a:rPr lang="en-US" sz="3600" dirty="0" err="1"/>
              <a:t>томе</a:t>
            </a:r>
            <a:r>
              <a:rPr lang="en-US" sz="3600" dirty="0"/>
              <a:t> </a:t>
            </a:r>
            <a:r>
              <a:rPr lang="en-US" sz="3600" dirty="0" err="1"/>
              <a:t>да</a:t>
            </a:r>
            <a:r>
              <a:rPr lang="en-US" sz="3600" dirty="0"/>
              <a:t> </a:t>
            </a:r>
            <a:r>
              <a:rPr lang="en-US" sz="3600" dirty="0" err="1"/>
              <a:t>дете</a:t>
            </a:r>
            <a:r>
              <a:rPr lang="en-US" sz="3600" dirty="0"/>
              <a:t> </a:t>
            </a:r>
            <a:r>
              <a:rPr lang="en-US" sz="3600" dirty="0" err="1"/>
              <a:t>није</a:t>
            </a:r>
            <a:r>
              <a:rPr lang="en-US" sz="3600" dirty="0"/>
              <a:t> </a:t>
            </a:r>
            <a:r>
              <a:rPr lang="en-US" sz="3600" dirty="0" err="1"/>
              <a:t>свесно</a:t>
            </a:r>
            <a:r>
              <a:rPr lang="en-US" sz="3600" dirty="0"/>
              <a:t> </a:t>
            </a:r>
            <a:r>
              <a:rPr lang="en-US" sz="3600" dirty="0" err="1"/>
              <a:t>мотива</a:t>
            </a:r>
            <a:r>
              <a:rPr lang="en-US" sz="3600" dirty="0"/>
              <a:t> </a:t>
            </a:r>
            <a:r>
              <a:rPr lang="en-US" sz="3600" dirty="0" err="1"/>
              <a:t>своје</a:t>
            </a:r>
            <a:r>
              <a:rPr lang="en-US" sz="3600" dirty="0"/>
              <a:t> </a:t>
            </a:r>
            <a:r>
              <a:rPr lang="en-US" sz="3600" dirty="0" err="1"/>
              <a:t>активности</a:t>
            </a:r>
            <a:r>
              <a:rPr lang="en-US" sz="3600" dirty="0"/>
              <a:t> (</a:t>
            </a:r>
            <a:r>
              <a:rPr lang="en-US" sz="3600" dirty="0" err="1"/>
              <a:t>зато</a:t>
            </a:r>
            <a:r>
              <a:rPr lang="en-US" sz="3600" dirty="0"/>
              <a:t> </a:t>
            </a:r>
            <a:r>
              <a:rPr lang="en-US" sz="3600" dirty="0" err="1"/>
              <a:t>се</a:t>
            </a:r>
            <a:r>
              <a:rPr lang="en-US" sz="3600" dirty="0"/>
              <a:t> </a:t>
            </a:r>
            <a:r>
              <a:rPr lang="en-US" sz="3600" dirty="0" err="1"/>
              <a:t>игра</a:t>
            </a:r>
            <a:r>
              <a:rPr lang="en-US" sz="3600" dirty="0"/>
              <a:t> </a:t>
            </a:r>
            <a:r>
              <a:rPr lang="en-US" sz="3600" dirty="0" err="1"/>
              <a:t>разликује</a:t>
            </a:r>
            <a:r>
              <a:rPr lang="en-US" sz="3600" dirty="0"/>
              <a:t> </a:t>
            </a:r>
            <a:r>
              <a:rPr lang="en-US" sz="3600" dirty="0" err="1"/>
              <a:t>од</a:t>
            </a:r>
            <a:r>
              <a:rPr lang="en-US" sz="3600" dirty="0"/>
              <a:t> </a:t>
            </a:r>
            <a:r>
              <a:rPr lang="en-US" sz="3600" dirty="0" err="1"/>
              <a:t>рада</a:t>
            </a:r>
            <a:r>
              <a:rPr lang="en-US" sz="3600" dirty="0"/>
              <a:t> </a:t>
            </a:r>
            <a:r>
              <a:rPr lang="en-US" sz="3600" dirty="0" err="1"/>
              <a:t>или</a:t>
            </a:r>
            <a:r>
              <a:rPr lang="en-US" sz="3600" dirty="0"/>
              <a:t> </a:t>
            </a:r>
            <a:r>
              <a:rPr lang="en-US" sz="3600" dirty="0" err="1"/>
              <a:t>осталих</a:t>
            </a:r>
            <a:r>
              <a:rPr lang="en-US" sz="3600" dirty="0"/>
              <a:t> </a:t>
            </a:r>
            <a:r>
              <a:rPr lang="en-US" sz="3600" dirty="0" err="1"/>
              <a:t>делатности</a:t>
            </a:r>
            <a:r>
              <a:rPr lang="en-US" sz="3600" dirty="0"/>
              <a:t>)</a:t>
            </a:r>
            <a:r>
              <a:rPr lang="sr-Cyrl-RS" sz="3600" dirty="0"/>
              <a:t>.</a:t>
            </a:r>
            <a:br>
              <a:rPr lang="sr-Cyrl-RS" sz="3600" dirty="0"/>
            </a:br>
            <a:r>
              <a:rPr lang="sr-Cyrl-RS" sz="3600" dirty="0"/>
              <a:t>Она</a:t>
            </a:r>
            <a:r>
              <a:rPr lang="en-US" sz="3600" dirty="0"/>
              <a:t> </a:t>
            </a:r>
            <a:r>
              <a:rPr lang="en-US" sz="3600" dirty="0" err="1"/>
              <a:t>га</a:t>
            </a:r>
            <a:r>
              <a:rPr lang="en-US" sz="3600" dirty="0"/>
              <a:t> </a:t>
            </a:r>
            <a:r>
              <a:rPr lang="en-US" sz="3600" dirty="0" err="1"/>
              <a:t>ангажује</a:t>
            </a:r>
            <a:r>
              <a:rPr lang="en-US" sz="3600" dirty="0"/>
              <a:t> </a:t>
            </a:r>
            <a:r>
              <a:rPr lang="en-US" sz="3600" dirty="0" err="1"/>
              <a:t>више</a:t>
            </a:r>
            <a:r>
              <a:rPr lang="en-US" sz="3600" dirty="0"/>
              <a:t> </a:t>
            </a:r>
            <a:r>
              <a:rPr lang="en-US" sz="3600" dirty="0" err="1"/>
              <a:t>него</a:t>
            </a:r>
            <a:r>
              <a:rPr lang="en-US" sz="3600" dirty="0"/>
              <a:t> </a:t>
            </a:r>
            <a:r>
              <a:rPr lang="en-US" sz="3600" dirty="0" err="1"/>
              <a:t>свакидашњи</a:t>
            </a:r>
            <a:r>
              <a:rPr lang="en-US" sz="3600" dirty="0"/>
              <a:t> </a:t>
            </a:r>
            <a:r>
              <a:rPr lang="en-US" sz="3600" dirty="0" err="1"/>
              <a:t>живот</a:t>
            </a:r>
            <a:r>
              <a:rPr lang="en-US" sz="3600" dirty="0"/>
              <a:t>, у </a:t>
            </a:r>
            <a:r>
              <a:rPr lang="en-US" sz="3600" dirty="0" err="1"/>
              <a:t>њој</a:t>
            </a:r>
            <a:r>
              <a:rPr lang="en-US" sz="3600" dirty="0"/>
              <a:t> </a:t>
            </a:r>
            <a:r>
              <a:rPr lang="en-US" sz="3600" dirty="0" err="1"/>
              <a:t>се</a:t>
            </a:r>
            <a:r>
              <a:rPr lang="en-US" sz="3600" dirty="0"/>
              <a:t> </a:t>
            </a:r>
            <a:r>
              <a:rPr lang="en-US" sz="3600" dirty="0" err="1"/>
              <a:t>понаша</a:t>
            </a:r>
            <a:r>
              <a:rPr lang="en-US" sz="3600" dirty="0"/>
              <a:t> </a:t>
            </a:r>
            <a:r>
              <a:rPr lang="en-US" sz="3600" dirty="0" err="1"/>
              <a:t>онако</a:t>
            </a:r>
            <a:r>
              <a:rPr lang="en-US" sz="3600" dirty="0"/>
              <a:t> </a:t>
            </a:r>
            <a:r>
              <a:rPr lang="en-US" sz="3600" dirty="0" err="1"/>
              <a:t>како</a:t>
            </a:r>
            <a:r>
              <a:rPr lang="en-US" sz="3600" dirty="0"/>
              <a:t> </a:t>
            </a:r>
            <a:r>
              <a:rPr lang="en-US" sz="3600" dirty="0" err="1"/>
              <a:t>жели</a:t>
            </a:r>
            <a:r>
              <a:rPr lang="en-US" sz="3600" dirty="0"/>
              <a:t>, </a:t>
            </a:r>
            <a:r>
              <a:rPr lang="en-US" sz="3600" dirty="0" err="1"/>
              <a:t>те</a:t>
            </a:r>
            <a:r>
              <a:rPr lang="en-US" sz="3600" dirty="0"/>
              <a:t> </a:t>
            </a:r>
            <a:r>
              <a:rPr lang="en-US" sz="3600" dirty="0" err="1"/>
              <a:t>му</a:t>
            </a:r>
            <a:r>
              <a:rPr lang="en-US" sz="3600" dirty="0"/>
              <a:t> </a:t>
            </a:r>
            <a:r>
              <a:rPr lang="en-US" sz="3600" dirty="0" err="1"/>
              <a:t>она</a:t>
            </a:r>
            <a:r>
              <a:rPr lang="en-US" sz="3600" dirty="0"/>
              <a:t> </a:t>
            </a:r>
            <a:r>
              <a:rPr lang="en-US" sz="3600" dirty="0" err="1"/>
              <a:t>причињава</a:t>
            </a:r>
            <a:r>
              <a:rPr lang="en-US" sz="3600" dirty="0"/>
              <a:t> </a:t>
            </a:r>
            <a:r>
              <a:rPr lang="en-US" sz="3600" dirty="0" err="1"/>
              <a:t>радост</a:t>
            </a:r>
            <a:r>
              <a:rPr lang="en-US" sz="3600" dirty="0"/>
              <a:t> и </a:t>
            </a:r>
            <a:r>
              <a:rPr lang="en-US" sz="3600" dirty="0" err="1"/>
              <a:t>задовољство</a:t>
            </a:r>
            <a:r>
              <a:rPr lang="en-US" sz="3600" dirty="0"/>
              <a:t>.</a:t>
            </a:r>
            <a:br>
              <a:rPr lang="en-US" sz="3600" dirty="0"/>
            </a:br>
            <a:endParaRPr lang="en-US" sz="3600" dirty="0"/>
          </a:p>
        </p:txBody>
      </p:sp>
    </p:spTree>
    <p:extLst>
      <p:ext uri="{BB962C8B-B14F-4D97-AF65-F5344CB8AC3E}">
        <p14:creationId xmlns:p14="http://schemas.microsoft.com/office/powerpoint/2010/main" xmlns="" val="396686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562" y="880691"/>
            <a:ext cx="10515600" cy="7588430"/>
          </a:xfrm>
        </p:spPr>
        <p:txBody>
          <a:bodyPr>
            <a:normAutofit/>
          </a:bodyPr>
          <a:lstStyle/>
          <a:p>
            <a:r>
              <a:rPr lang="sr-Cyrl-RS" sz="3600" dirty="0"/>
              <a:t>Игра је неопходна за развој детета од најранијег доба па до сазревања.</a:t>
            </a:r>
            <a:br>
              <a:rPr lang="sr-Cyrl-RS" sz="3600" dirty="0"/>
            </a:br>
            <a:r>
              <a:rPr lang="sr-Cyrl-RS" sz="3600" dirty="0"/>
              <a:t>К</a:t>
            </a:r>
            <a:r>
              <a:rPr lang="en-US" sz="3600" dirty="0" err="1"/>
              <a:t>роз</a:t>
            </a:r>
            <a:r>
              <a:rPr lang="en-US" sz="3600" dirty="0"/>
              <a:t> </a:t>
            </a:r>
            <a:r>
              <a:rPr lang="en-US" sz="3600" dirty="0" err="1"/>
              <a:t>игру</a:t>
            </a:r>
            <a:r>
              <a:rPr lang="en-US" sz="3600" dirty="0"/>
              <a:t> </a:t>
            </a:r>
            <a:r>
              <a:rPr lang="en-US" sz="3600" dirty="0" err="1"/>
              <a:t>се</a:t>
            </a:r>
            <a:r>
              <a:rPr lang="en-US" sz="3600" dirty="0"/>
              <a:t> </a:t>
            </a:r>
            <a:r>
              <a:rPr lang="en-US" sz="3600" dirty="0" err="1"/>
              <a:t>развијају</a:t>
            </a:r>
            <a:r>
              <a:rPr lang="en-US" sz="3600" dirty="0"/>
              <a:t> </a:t>
            </a:r>
            <a:r>
              <a:rPr lang="en-US" sz="3600" dirty="0" err="1"/>
              <a:t>интелектуални</a:t>
            </a:r>
            <a:r>
              <a:rPr lang="en-US" sz="3600" dirty="0"/>
              <a:t> </a:t>
            </a:r>
            <a:r>
              <a:rPr lang="en-US" sz="3600" dirty="0" err="1"/>
              <a:t>процеси</a:t>
            </a:r>
            <a:r>
              <a:rPr lang="en-US" sz="3600" dirty="0"/>
              <a:t> </a:t>
            </a:r>
            <a:r>
              <a:rPr lang="en-US" sz="3600" dirty="0" err="1"/>
              <a:t>детета</a:t>
            </a:r>
            <a:r>
              <a:rPr lang="en-US" sz="3600" dirty="0"/>
              <a:t> и </a:t>
            </a:r>
            <a:r>
              <a:rPr lang="en-US" sz="3600" dirty="0" err="1"/>
              <a:t>због</a:t>
            </a:r>
            <a:r>
              <a:rPr lang="en-US" sz="3600" dirty="0"/>
              <a:t> </a:t>
            </a:r>
            <a:r>
              <a:rPr lang="en-US" sz="3600" dirty="0" err="1"/>
              <a:t>тога</a:t>
            </a:r>
            <a:r>
              <a:rPr lang="en-US" sz="3600" dirty="0"/>
              <a:t> </a:t>
            </a:r>
            <a:r>
              <a:rPr lang="en-US" sz="3600" dirty="0" err="1"/>
              <a:t>је</a:t>
            </a:r>
            <a:r>
              <a:rPr lang="en-US" sz="3600" dirty="0"/>
              <a:t> </a:t>
            </a:r>
            <a:r>
              <a:rPr lang="en-US" sz="3600" dirty="0" err="1"/>
              <a:t>веома</a:t>
            </a:r>
            <a:r>
              <a:rPr lang="en-US" sz="3600" dirty="0"/>
              <a:t> </a:t>
            </a:r>
            <a:r>
              <a:rPr lang="en-US" sz="3600" dirty="0" err="1"/>
              <a:t>важно</a:t>
            </a:r>
            <a:r>
              <a:rPr lang="en-US" sz="3600" dirty="0"/>
              <a:t> </a:t>
            </a:r>
            <a:r>
              <a:rPr lang="en-US" sz="3600" dirty="0" err="1"/>
              <a:t>да</a:t>
            </a:r>
            <a:r>
              <a:rPr lang="en-US" sz="3600" dirty="0"/>
              <a:t> </a:t>
            </a:r>
            <a:r>
              <a:rPr lang="en-US" sz="3600" dirty="0" err="1"/>
              <a:t>је</a:t>
            </a:r>
            <a:r>
              <a:rPr lang="en-US" sz="3600" dirty="0"/>
              <a:t> </a:t>
            </a:r>
            <a:r>
              <a:rPr lang="en-US" sz="3600" dirty="0" err="1"/>
              <a:t>игра</a:t>
            </a:r>
            <a:r>
              <a:rPr lang="en-US" sz="3600" dirty="0"/>
              <a:t> </a:t>
            </a:r>
            <a:r>
              <a:rPr lang="sr-Cyrl-RS" sz="3600" dirty="0"/>
              <a:t>стимулативна,</a:t>
            </a:r>
            <a:r>
              <a:rPr lang="en-US" sz="3600" dirty="0" err="1"/>
              <a:t>вишеслојна</a:t>
            </a:r>
            <a:r>
              <a:rPr lang="en-US" sz="3600" dirty="0"/>
              <a:t> и </a:t>
            </a:r>
            <a:r>
              <a:rPr lang="en-US" sz="3600" dirty="0" err="1"/>
              <a:t>да</a:t>
            </a:r>
            <a:r>
              <a:rPr lang="en-US" sz="3600" dirty="0"/>
              <a:t> </a:t>
            </a:r>
            <a:r>
              <a:rPr lang="en-US" sz="3600" dirty="0" err="1"/>
              <a:t>може</a:t>
            </a:r>
            <a:r>
              <a:rPr lang="en-US" sz="3600" dirty="0"/>
              <a:t> </a:t>
            </a:r>
            <a:r>
              <a:rPr lang="en-US" sz="3600" dirty="0" err="1"/>
              <a:t>да</a:t>
            </a:r>
            <a:r>
              <a:rPr lang="en-US" sz="3600" dirty="0"/>
              <a:t> </a:t>
            </a:r>
            <a:r>
              <a:rPr lang="en-US" sz="3600" dirty="0" err="1"/>
              <a:t>прати</a:t>
            </a:r>
            <a:r>
              <a:rPr lang="en-US" sz="3600" dirty="0"/>
              <a:t> </a:t>
            </a:r>
            <a:r>
              <a:rPr lang="en-US" sz="3600" dirty="0" err="1"/>
              <a:t>сазревање</a:t>
            </a:r>
            <a:r>
              <a:rPr lang="en-US" sz="3600" dirty="0"/>
              <a:t> </a:t>
            </a:r>
            <a:r>
              <a:rPr lang="en-US" sz="3600" dirty="0" err="1"/>
              <a:t>детет</a:t>
            </a:r>
            <a:r>
              <a:rPr lang="sr-Cyrl-RS" sz="3600" dirty="0"/>
              <a:t>а.</a:t>
            </a:r>
            <a:r>
              <a:rPr lang="en-US" sz="3600" dirty="0"/>
              <a:t/>
            </a:r>
            <a:br>
              <a:rPr lang="en-US" sz="3600" dirty="0"/>
            </a:br>
            <a:endParaRPr lang="en-US" sz="3600" dirty="0"/>
          </a:p>
        </p:txBody>
      </p:sp>
    </p:spTree>
    <p:extLst>
      <p:ext uri="{BB962C8B-B14F-4D97-AF65-F5344CB8AC3E}">
        <p14:creationId xmlns:p14="http://schemas.microsoft.com/office/powerpoint/2010/main" xmlns="" val="2012602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165" y="898799"/>
            <a:ext cx="10515600" cy="1820172"/>
          </a:xfrm>
        </p:spPr>
        <p:txBody>
          <a:bodyPr>
            <a:normAutofit fontScale="90000"/>
          </a:bodyPr>
          <a:lstStyle/>
          <a:p>
            <a:r>
              <a:rPr lang="sr-Cyrl-RS" sz="4000" b="1" dirty="0"/>
              <a:t>Настанак дидактичког средства</a:t>
            </a:r>
            <a:br>
              <a:rPr lang="sr-Cyrl-RS" sz="4000" b="1" dirty="0"/>
            </a:br>
            <a:r>
              <a:rPr lang="sr-Cyrl-RS" sz="4000" dirty="0"/>
              <a:t/>
            </a:r>
            <a:br>
              <a:rPr lang="sr-Cyrl-RS" sz="4000" dirty="0"/>
            </a:br>
            <a:r>
              <a:rPr lang="en-US" sz="4000" dirty="0" err="1"/>
              <a:t>Како</a:t>
            </a:r>
            <a:r>
              <a:rPr lang="en-US" sz="4000" dirty="0"/>
              <a:t> </a:t>
            </a:r>
            <a:r>
              <a:rPr lang="en-US" sz="4000" dirty="0" err="1"/>
              <a:t>различити</a:t>
            </a:r>
            <a:r>
              <a:rPr lang="en-US" sz="4000" dirty="0"/>
              <a:t> </a:t>
            </a:r>
            <a:r>
              <a:rPr lang="en-US" sz="4000" dirty="0" err="1"/>
              <a:t>симболи</a:t>
            </a:r>
            <a:r>
              <a:rPr lang="en-US" sz="4000" dirty="0"/>
              <a:t>, </a:t>
            </a:r>
            <a:r>
              <a:rPr lang="en-US" sz="4000" dirty="0" err="1"/>
              <a:t>ознаке</a:t>
            </a:r>
            <a:r>
              <a:rPr lang="en-US" sz="4000" dirty="0"/>
              <a:t>, </a:t>
            </a:r>
            <a:r>
              <a:rPr lang="en-US" sz="4000" dirty="0" err="1"/>
              <a:t>обележја</a:t>
            </a:r>
            <a:r>
              <a:rPr lang="en-US" sz="4000" dirty="0"/>
              <a:t>... </a:t>
            </a:r>
            <a:r>
              <a:rPr lang="en-US" sz="4000" dirty="0" err="1"/>
              <a:t>подстичу</a:t>
            </a:r>
            <a:r>
              <a:rPr lang="en-US" sz="4000" dirty="0"/>
              <a:t> </a:t>
            </a:r>
            <a:r>
              <a:rPr lang="en-US" sz="4000" dirty="0" err="1"/>
              <a:t>мишљење</a:t>
            </a:r>
            <a:r>
              <a:rPr lang="en-US" sz="4000" dirty="0"/>
              <a:t> и </a:t>
            </a:r>
            <a:r>
              <a:rPr lang="en-US" sz="4000" dirty="0" err="1"/>
              <a:t>асоцијативно</a:t>
            </a:r>
            <a:r>
              <a:rPr lang="en-US" sz="4000" dirty="0"/>
              <a:t> </a:t>
            </a:r>
            <a:r>
              <a:rPr lang="en-US" sz="4000" dirty="0" err="1"/>
              <a:t>учење,игра</a:t>
            </a:r>
            <a:r>
              <a:rPr lang="en-US" sz="4000" dirty="0"/>
              <a:t> "</a:t>
            </a:r>
            <a:r>
              <a:rPr lang="en-US" sz="4000" dirty="0" err="1"/>
              <a:t>Знаци</a:t>
            </a:r>
            <a:r>
              <a:rPr lang="en-US" sz="4000" dirty="0"/>
              <a:t>, </a:t>
            </a:r>
            <a:r>
              <a:rPr lang="en-US" sz="4000" dirty="0" err="1"/>
              <a:t>ознаке,симболи</a:t>
            </a:r>
            <a:r>
              <a:rPr lang="en-US" sz="4000" dirty="0"/>
              <a:t>..." </a:t>
            </a:r>
            <a:r>
              <a:rPr lang="en-US" sz="4000" dirty="0" err="1"/>
              <a:t>је</a:t>
            </a:r>
            <a:r>
              <a:rPr lang="en-US" sz="4000" dirty="0"/>
              <a:t> </a:t>
            </a:r>
            <a:r>
              <a:rPr lang="en-US" sz="4000" dirty="0" err="1"/>
              <a:t>настала</a:t>
            </a:r>
            <a:r>
              <a:rPr lang="en-US" sz="4000" dirty="0"/>
              <a:t> </a:t>
            </a:r>
            <a:r>
              <a:rPr lang="en-US" sz="4000" dirty="0" err="1"/>
              <a:t>управо</a:t>
            </a:r>
            <a:r>
              <a:rPr lang="en-US" sz="4000" dirty="0"/>
              <a:t> </a:t>
            </a:r>
            <a:r>
              <a:rPr lang="en-US" sz="4000" dirty="0" err="1"/>
              <a:t>због</a:t>
            </a:r>
            <a:r>
              <a:rPr lang="en-US" sz="4000" dirty="0"/>
              <a:t> </a:t>
            </a:r>
            <a:r>
              <a:rPr lang="en-US" sz="4000" dirty="0" err="1"/>
              <a:t>утицаја</a:t>
            </a:r>
            <a:r>
              <a:rPr lang="en-US" sz="4000" dirty="0"/>
              <a:t> </a:t>
            </a:r>
            <a:r>
              <a:rPr lang="en-US" sz="4000" dirty="0" err="1"/>
              <a:t>асоцијативне</a:t>
            </a:r>
            <a:r>
              <a:rPr lang="en-US" sz="4000" dirty="0"/>
              <a:t> </a:t>
            </a:r>
            <a:r>
              <a:rPr lang="en-US" sz="4000" dirty="0" err="1"/>
              <a:t>методе</a:t>
            </a:r>
            <a:r>
              <a:rPr lang="en-US" sz="4000" dirty="0"/>
              <a:t> </a:t>
            </a:r>
            <a:r>
              <a:rPr lang="en-US" sz="4000" dirty="0" err="1"/>
              <a:t>на</a:t>
            </a:r>
            <a:r>
              <a:rPr lang="en-US" sz="4000" dirty="0"/>
              <a:t> </a:t>
            </a:r>
            <a:r>
              <a:rPr lang="en-US" sz="4000" dirty="0" err="1"/>
              <a:t>учење</a:t>
            </a:r>
            <a:r>
              <a:rPr lang="en-US" sz="4000" dirty="0"/>
              <a:t> и </a:t>
            </a:r>
            <a:r>
              <a:rPr lang="en-US" sz="4000" dirty="0" err="1"/>
              <a:t>развој</a:t>
            </a:r>
            <a:r>
              <a:rPr lang="en-US" sz="4000" dirty="0"/>
              <a:t> </a:t>
            </a:r>
            <a:r>
              <a:rPr lang="en-US" sz="4000" dirty="0" err="1"/>
              <a:t>симболичког</a:t>
            </a:r>
            <a:r>
              <a:rPr lang="en-US" sz="4000" dirty="0"/>
              <a:t> </a:t>
            </a:r>
            <a:r>
              <a:rPr lang="en-US" sz="4000" dirty="0" err="1"/>
              <a:t>мишљења</a:t>
            </a:r>
            <a:r>
              <a:rPr lang="en-US" sz="4000" dirty="0"/>
              <a:t>.</a:t>
            </a:r>
            <a:r>
              <a:rPr lang="en-US" sz="3600" dirty="0"/>
              <a:t/>
            </a:r>
            <a:br>
              <a:rPr lang="en-US" sz="3600" dirty="0"/>
            </a:br>
            <a:endParaRPr lang="en-US" sz="3600" dirty="0"/>
          </a:p>
        </p:txBody>
      </p:sp>
    </p:spTree>
    <p:extLst>
      <p:ext uri="{BB962C8B-B14F-4D97-AF65-F5344CB8AC3E}">
        <p14:creationId xmlns:p14="http://schemas.microsoft.com/office/powerpoint/2010/main" xmlns="" val="3533140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title"/>
          </p:nvPr>
        </p:nvSpPr>
        <p:spPr>
          <a:xfrm>
            <a:off x="560716" y="1081118"/>
            <a:ext cx="10456653" cy="6492875"/>
          </a:xfrm>
        </p:spPr>
        <p:txBody>
          <a:bodyPr>
            <a:normAutofit fontScale="90000"/>
          </a:bodyPr>
          <a:lstStyle/>
          <a:p>
            <a:r>
              <a:rPr lang="en-US" sz="3600" dirty="0" err="1"/>
              <a:t>Кроз</a:t>
            </a:r>
            <a:r>
              <a:rPr lang="en-US" sz="3600" dirty="0"/>
              <a:t> </a:t>
            </a:r>
            <a:r>
              <a:rPr lang="en-US" sz="3600" dirty="0" err="1"/>
              <a:t>непосредан</a:t>
            </a:r>
            <a:r>
              <a:rPr lang="en-US" sz="3600" dirty="0"/>
              <a:t> </a:t>
            </a:r>
            <a:r>
              <a:rPr lang="en-US" sz="3600" dirty="0" err="1"/>
              <a:t>рад</a:t>
            </a:r>
            <a:r>
              <a:rPr lang="en-US" sz="3600" dirty="0"/>
              <a:t> </a:t>
            </a:r>
            <a:r>
              <a:rPr lang="en-US" sz="3600" dirty="0" err="1"/>
              <a:t>са</a:t>
            </a:r>
            <a:r>
              <a:rPr lang="en-US" sz="3600" dirty="0"/>
              <a:t> </a:t>
            </a:r>
            <a:r>
              <a:rPr lang="en-US" sz="3600" dirty="0" err="1"/>
              <a:t>децом</a:t>
            </a:r>
            <a:r>
              <a:rPr lang="en-US" sz="3600" dirty="0"/>
              <a:t> </a:t>
            </a:r>
            <a:r>
              <a:rPr lang="en-US" sz="3600" dirty="0" err="1"/>
              <a:t>смо,у</a:t>
            </a:r>
            <a:r>
              <a:rPr lang="en-US" sz="3600" dirty="0"/>
              <a:t> </a:t>
            </a:r>
            <a:br>
              <a:rPr lang="en-US" sz="3600" dirty="0"/>
            </a:br>
            <a:r>
              <a:rPr lang="en-US" sz="3600" dirty="0" err="1"/>
              <a:t>току</a:t>
            </a:r>
            <a:r>
              <a:rPr lang="en-US" sz="3600" dirty="0"/>
              <a:t> </a:t>
            </a:r>
            <a:r>
              <a:rPr lang="en-US" sz="3600" dirty="0" err="1"/>
              <a:t>активности,илустровали</a:t>
            </a:r>
            <a:r>
              <a:rPr lang="en-US" sz="3600" dirty="0"/>
              <a:t> </a:t>
            </a:r>
            <a:r>
              <a:rPr lang="en-US" sz="3600" dirty="0" err="1"/>
              <a:t>појмове</a:t>
            </a:r>
            <a:r>
              <a:rPr lang="en-US" sz="3600" dirty="0"/>
              <a:t> </a:t>
            </a:r>
            <a:r>
              <a:rPr lang="en-US" sz="3600" dirty="0" err="1"/>
              <a:t>који</a:t>
            </a:r>
            <a:r>
              <a:rPr lang="en-US" sz="3600" dirty="0"/>
              <a:t> </a:t>
            </a:r>
            <a:r>
              <a:rPr lang="en-US" sz="3600" dirty="0" err="1"/>
              <a:t>нешто</a:t>
            </a:r>
            <a:r>
              <a:rPr lang="en-US" sz="3600" dirty="0"/>
              <a:t> </a:t>
            </a:r>
            <a:r>
              <a:rPr lang="en-US" sz="3600" dirty="0" err="1"/>
              <a:t>симболично</a:t>
            </a:r>
            <a:r>
              <a:rPr lang="en-US" sz="3600" dirty="0"/>
              <a:t> </a:t>
            </a:r>
            <a:r>
              <a:rPr lang="en-US" sz="3600" dirty="0" err="1"/>
              <a:t>представљају.Тако</a:t>
            </a:r>
            <a:r>
              <a:rPr lang="en-US" sz="3600" dirty="0"/>
              <a:t> </a:t>
            </a:r>
            <a:r>
              <a:rPr lang="en-US" sz="3600" dirty="0" err="1"/>
              <a:t>смо</a:t>
            </a:r>
            <a:r>
              <a:rPr lang="en-US" sz="3600" dirty="0"/>
              <a:t> </a:t>
            </a:r>
            <a:r>
              <a:rPr lang="en-US" sz="3600" dirty="0" err="1"/>
              <a:t>направили</a:t>
            </a:r>
            <a:r>
              <a:rPr lang="en-US" sz="3600" dirty="0"/>
              <a:t> </a:t>
            </a:r>
            <a:r>
              <a:rPr lang="en-US" sz="3600" dirty="0" err="1"/>
              <a:t>картице</a:t>
            </a:r>
            <a:r>
              <a:rPr lang="en-US" sz="3600" dirty="0"/>
              <a:t> </a:t>
            </a:r>
            <a:r>
              <a:rPr lang="en-US" sz="3600" dirty="0" err="1"/>
              <a:t>које</a:t>
            </a:r>
            <a:r>
              <a:rPr lang="en-US" sz="3600" dirty="0"/>
              <a:t> </a:t>
            </a:r>
            <a:r>
              <a:rPr lang="en-US" sz="3600" dirty="0" err="1"/>
              <a:t>се</a:t>
            </a:r>
            <a:r>
              <a:rPr lang="en-US" sz="3600" dirty="0"/>
              <a:t> </a:t>
            </a:r>
            <a:r>
              <a:rPr lang="en-US" sz="3600" dirty="0" err="1"/>
              <a:t>користе</a:t>
            </a:r>
            <a:r>
              <a:rPr lang="en-US" sz="3600" dirty="0"/>
              <a:t> у </a:t>
            </a:r>
            <a:r>
              <a:rPr lang="en-US" sz="3600" dirty="0" err="1"/>
              <a:t>игри.Оне</a:t>
            </a:r>
            <a:r>
              <a:rPr lang="en-US" sz="3600" dirty="0"/>
              <a:t> </a:t>
            </a:r>
            <a:r>
              <a:rPr lang="en-US" sz="3600" dirty="0" err="1"/>
              <a:t>представљају</a:t>
            </a:r>
            <a:r>
              <a:rPr lang="en-US" sz="3600" dirty="0"/>
              <a:t> </a:t>
            </a:r>
            <a:r>
              <a:rPr lang="en-US" sz="3600" dirty="0" err="1"/>
              <a:t>саобраћајне</a:t>
            </a:r>
            <a:r>
              <a:rPr lang="en-US" sz="3600" dirty="0"/>
              <a:t> </a:t>
            </a:r>
            <a:r>
              <a:rPr lang="en-US" sz="3600" dirty="0" err="1"/>
              <a:t>знакове,ознаке</a:t>
            </a:r>
            <a:r>
              <a:rPr lang="en-US" sz="3600" dirty="0"/>
              <a:t> </a:t>
            </a:r>
            <a:r>
              <a:rPr lang="en-US" sz="3600" dirty="0" err="1"/>
              <a:t>временских</a:t>
            </a:r>
            <a:r>
              <a:rPr lang="en-US" sz="3600" dirty="0"/>
              <a:t> </a:t>
            </a:r>
            <a:r>
              <a:rPr lang="en-US" sz="3600" dirty="0" err="1"/>
              <a:t>прилика,обавештења</a:t>
            </a:r>
            <a:r>
              <a:rPr lang="en-US" sz="3600" dirty="0"/>
              <a:t> о </a:t>
            </a:r>
            <a:r>
              <a:rPr lang="en-US" sz="3600" dirty="0" err="1"/>
              <a:t>објектима</a:t>
            </a:r>
            <a:r>
              <a:rPr lang="en-US" sz="3600" dirty="0"/>
              <a:t> у </a:t>
            </a:r>
            <a:r>
              <a:rPr lang="en-US" sz="3600" dirty="0" err="1"/>
              <a:t>близини,упозоравају</a:t>
            </a:r>
            <a:r>
              <a:rPr lang="en-US" sz="3600" dirty="0"/>
              <a:t> </a:t>
            </a:r>
            <a:r>
              <a:rPr lang="en-US" sz="3600" dirty="0" err="1"/>
              <a:t>на</a:t>
            </a:r>
            <a:r>
              <a:rPr lang="en-US" sz="3600" dirty="0"/>
              <a:t> </a:t>
            </a:r>
            <a:r>
              <a:rPr lang="en-US" sz="3600" dirty="0" err="1"/>
              <a:t>опасност,забрањују</a:t>
            </a:r>
            <a:r>
              <a:rPr lang="en-US" sz="3600" dirty="0"/>
              <a:t>... </a:t>
            </a:r>
            <a:r>
              <a:rPr lang="en-US" sz="3600" dirty="0" err="1"/>
              <a:t>Након</a:t>
            </a:r>
            <a:r>
              <a:rPr lang="en-US" sz="3600" dirty="0"/>
              <a:t> </a:t>
            </a:r>
            <a:r>
              <a:rPr lang="en-US" sz="3600" dirty="0" err="1"/>
              <a:t>пластифицирања</a:t>
            </a:r>
            <a:r>
              <a:rPr lang="en-US" sz="3600" dirty="0"/>
              <a:t> и </a:t>
            </a:r>
            <a:r>
              <a:rPr lang="en-US" sz="3600" dirty="0" err="1"/>
              <a:t>стављања</a:t>
            </a:r>
            <a:r>
              <a:rPr lang="en-US" sz="3600" dirty="0"/>
              <a:t> у </a:t>
            </a:r>
            <a:r>
              <a:rPr lang="en-US" sz="3600" dirty="0" err="1"/>
              <a:t>кутију</a:t>
            </a:r>
            <a:r>
              <a:rPr lang="en-US" sz="3600" dirty="0"/>
              <a:t>  </a:t>
            </a:r>
            <a:r>
              <a:rPr lang="en-US" sz="3600" dirty="0" err="1"/>
              <a:t>са</a:t>
            </a:r>
            <a:r>
              <a:rPr lang="en-US" sz="3600" dirty="0"/>
              <a:t> </a:t>
            </a:r>
            <a:r>
              <a:rPr lang="en-US" sz="3600" dirty="0" err="1"/>
              <a:t>називом</a:t>
            </a:r>
            <a:r>
              <a:rPr lang="en-US" sz="3600" dirty="0"/>
              <a:t> и </a:t>
            </a:r>
            <a:r>
              <a:rPr lang="en-US" sz="3600" dirty="0" err="1"/>
              <a:t>краћим</a:t>
            </a:r>
            <a:r>
              <a:rPr lang="en-US" sz="3600" dirty="0"/>
              <a:t> </a:t>
            </a:r>
            <a:r>
              <a:rPr lang="en-US" sz="3600" dirty="0" err="1"/>
              <a:t>упутством,игра</a:t>
            </a:r>
            <a:r>
              <a:rPr lang="en-US" sz="3600" dirty="0"/>
              <a:t> </a:t>
            </a:r>
            <a:r>
              <a:rPr lang="en-US" sz="3600" dirty="0" err="1"/>
              <a:t>је</a:t>
            </a:r>
            <a:r>
              <a:rPr lang="en-US" sz="3600" dirty="0"/>
              <a:t> </a:t>
            </a:r>
            <a:r>
              <a:rPr lang="en-US" sz="3600" dirty="0" err="1"/>
              <a:t>спремна</a:t>
            </a:r>
            <a:r>
              <a:rPr lang="en-US" sz="3600" dirty="0"/>
              <a:t>.</a:t>
            </a:r>
            <a:br>
              <a:rPr lang="en-US" sz="3600" dirty="0"/>
            </a:br>
            <a:r>
              <a:rPr lang="en-US" sz="3600" dirty="0"/>
              <a:t/>
            </a:r>
            <a:br>
              <a:rPr lang="en-US" sz="3600" dirty="0"/>
            </a:br>
            <a:endParaRPr lang="en-US" sz="3600" dirty="0"/>
          </a:p>
        </p:txBody>
      </p:sp>
    </p:spTree>
    <p:extLst>
      <p:ext uri="{BB962C8B-B14F-4D97-AF65-F5344CB8AC3E}">
        <p14:creationId xmlns:p14="http://schemas.microsoft.com/office/powerpoint/2010/main" xmlns="" val="3326093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5419" y="0"/>
            <a:ext cx="5143500"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40309" y="0"/>
            <a:ext cx="5143500" cy="6858000"/>
          </a:xfrm>
          <a:prstGeom prst="rect">
            <a:avLst/>
          </a:prstGeom>
        </p:spPr>
      </p:pic>
    </p:spTree>
    <p:extLst>
      <p:ext uri="{BB962C8B-B14F-4D97-AF65-F5344CB8AC3E}">
        <p14:creationId xmlns:p14="http://schemas.microsoft.com/office/powerpoint/2010/main" xmlns="" val="19603298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128</TotalTime>
  <Words>174</Words>
  <Application>Microsoft Office PowerPoint</Application>
  <PresentationFormat>Custom</PresentationFormat>
  <Paragraphs>13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Ion</vt:lpstr>
      <vt:lpstr>  ДИДАКТИЧКО СРЕДСТВО           „ЗНАЦИ,ОЗНАКЕ,СИМБОЛИ...“                                     Биљана Николић Биба</vt:lpstr>
      <vt:lpstr>О учењу и игри  На предшколском узрасту сваки облик учења се јавља као функција комплетног развоја. За когнитивне теорије дечије игре карактеристично је да је посматрају као специфичну сазнајну делатност, која је од пресудног значаја за развој симболичких функција. </vt:lpstr>
      <vt:lpstr>По Пијажеу помоћу симбола се представља стварност, па игра представља активност у којој се формирају системи симбола.  Симболичке игре су интелектуално захтевне активности зато што се у њима врши претварање, које је облик мишљења и учења, баш као и игра. Претварање чини кључни корак у прелазу са сензомоторичке интелигенције до симболичког мишљења одраслих.</vt:lpstr>
      <vt:lpstr>Slide 4</vt:lpstr>
      <vt:lpstr>По Виготском је дечија игра практична машта,етапа у  сазнајном процесу,при чему дете вреднује пут сазнавања,а огледа се у томе да дете није свесно мотива своје активности (зато се игра разликује од рада или осталих делатности). Она га ангажује више него свакидашњи живот, у њој се понаша онако како жели, те му она причињава радост и задовољство. </vt:lpstr>
      <vt:lpstr>Игра је неопходна за развој детета од најранијег доба па до сазревања. Кроз игру се развијају интелектуални процеси детета и због тога је веома важно да је игра стимулативна,вишеслојна и да може да прати сазревање детета. </vt:lpstr>
      <vt:lpstr>Настанак дидактичког средства  Како различити симболи, ознаке, обележја... подстичу мишљење и асоцијативно учење,игра "Знаци, ознаке,симболи..." је настала управо због утицаја асоцијативне методе на учење и развој симболичког мишљења. </vt:lpstr>
      <vt:lpstr>Кроз непосредан рад са децом смо,у  току активности,илустровали појмове који нешто симболично представљају.Тако смо направили картице које се користе у игри.Оне представљају саобраћајне знакове,ознаке временских прилика,обавештења о објектима у близини,упозоравају на опасност,забрањују... Након пластифицирања и стављања у кутију  са називом и краћим упутством,игра је спремна.  </vt:lpstr>
      <vt:lpstr>Slide 9</vt:lpstr>
      <vt:lpstr>Примена дидактичког средства  Након што смо разгледали картице деца су почела да истражују игра је могла да почне....  </vt:lpstr>
      <vt:lpstr>Први и најједноставнији задатак је да дете извуче картицу и каже шта она значи.</vt:lpstr>
      <vt:lpstr>Следећи мало сложенији је да дете разгледа картице и издвоји оне за које мисли да су по неком критеријуму слични.Требало би и да објасни због чега је издвојило те картице. </vt:lpstr>
      <vt:lpstr>Сложен задатак би био да дете изабере неколико картица и на основу њих смисли и исприча краћу причу. Дете је испричало:“Мој брат и ја смо ишли у позориште.Било нам је лепо,али кад смо се вратили падала је киша.“ </vt:lpstr>
      <vt:lpstr>Игру може да игра једно или више деце,наизменично извлачећи картице и груписати,а причу може да измишља више деце и прича настављајући на предходно испричано.  У току примене деца су најчешће спонтано одвајала картице са сличном симболиком или исте врсте,на следећим сликама су саобраћајни знакови и ознаке временских прилика.   </vt:lpstr>
      <vt:lpstr>Slide 15</vt:lpstr>
      <vt:lpstr>Васпитач може током коришћења да одређује правила,критеријуме и задатке и може је модификовати и прилагођавати према потреби.  Најдубљи слој у примени овог дидактичког средства је да дете само осмисли игру и одреди правила и играче.  Надам се да вам се игра „Знаци,ознаке,симболи...“допала и                           ХВАЛА НА ПАЖЊИ!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ДИДАКТИЧКО СРЕДСТВО „ЗНАЦИ,ОЗНАКЕ,СИМБОЛИ...“                   Би</dc:title>
  <dc:creator>Биба</dc:creator>
  <cp:lastModifiedBy>donacija7</cp:lastModifiedBy>
  <cp:revision>13</cp:revision>
  <dcterms:created xsi:type="dcterms:W3CDTF">2021-04-19T12:33:01Z</dcterms:created>
  <dcterms:modified xsi:type="dcterms:W3CDTF">2021-04-26T10:39:55Z</dcterms:modified>
</cp:coreProperties>
</file>